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64"/>
  </p:notesMasterIdLst>
  <p:sldIdLst>
    <p:sldId id="256" r:id="rId2"/>
    <p:sldId id="337" r:id="rId3"/>
    <p:sldId id="269" r:id="rId4"/>
    <p:sldId id="270" r:id="rId5"/>
    <p:sldId id="261" r:id="rId6"/>
    <p:sldId id="321" r:id="rId7"/>
    <p:sldId id="320" r:id="rId8"/>
    <p:sldId id="271" r:id="rId9"/>
    <p:sldId id="342" r:id="rId10"/>
    <p:sldId id="343" r:id="rId11"/>
    <p:sldId id="272" r:id="rId12"/>
    <p:sldId id="273" r:id="rId13"/>
    <p:sldId id="338" r:id="rId14"/>
    <p:sldId id="274" r:id="rId15"/>
    <p:sldId id="276" r:id="rId16"/>
    <p:sldId id="339" r:id="rId17"/>
    <p:sldId id="275" r:id="rId18"/>
    <p:sldId id="277" r:id="rId19"/>
    <p:sldId id="278" r:id="rId20"/>
    <p:sldId id="340" r:id="rId21"/>
    <p:sldId id="279" r:id="rId22"/>
    <p:sldId id="281" r:id="rId23"/>
    <p:sldId id="282" r:id="rId24"/>
    <p:sldId id="283" r:id="rId25"/>
    <p:sldId id="284" r:id="rId26"/>
    <p:sldId id="285" r:id="rId27"/>
    <p:sldId id="286" r:id="rId28"/>
    <p:sldId id="290" r:id="rId29"/>
    <p:sldId id="288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4" r:id="rId43"/>
    <p:sldId id="305" r:id="rId44"/>
    <p:sldId id="306" r:id="rId45"/>
    <p:sldId id="341" r:id="rId46"/>
    <p:sldId id="307" r:id="rId47"/>
    <p:sldId id="308" r:id="rId48"/>
    <p:sldId id="309" r:id="rId49"/>
    <p:sldId id="310" r:id="rId50"/>
    <p:sldId id="311" r:id="rId51"/>
    <p:sldId id="312" r:id="rId52"/>
    <p:sldId id="318" r:id="rId53"/>
    <p:sldId id="317" r:id="rId54"/>
    <p:sldId id="319" r:id="rId55"/>
    <p:sldId id="344" r:id="rId56"/>
    <p:sldId id="313" r:id="rId57"/>
    <p:sldId id="314" r:id="rId58"/>
    <p:sldId id="315" r:id="rId59"/>
    <p:sldId id="316" r:id="rId60"/>
    <p:sldId id="334" r:id="rId61"/>
    <p:sldId id="336" r:id="rId62"/>
    <p:sldId id="267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29"/>
    <p:restoredTop sz="93268"/>
  </p:normalViewPr>
  <p:slideViewPr>
    <p:cSldViewPr snapToGrid="0">
      <p:cViewPr varScale="1">
        <p:scale>
          <a:sx n="105" d="100"/>
          <a:sy n="105" d="100"/>
        </p:scale>
        <p:origin x="184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01E4-2F38-EB46-B131-CBC17317FB5F}" type="datetimeFigureOut">
              <a:rPr lang="en-CN" smtClean="0"/>
              <a:t>2023/9/6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DB99-8EF4-CB44-B440-B8509EB5237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75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FDB99-8EF4-CB44-B440-B8509EB52378}" type="slidenum">
              <a:rPr lang="en-CN" smtClean="0"/>
              <a:t>52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8587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55138-7A44-E944-8DA5-63E0804FC676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17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B215-4D7F-8240-8217-A7F445566DEB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2416-8E9E-3E45-B27F-9EBB1E8E9B09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87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D0A2-C571-D746-8E77-C7603BC1D354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3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B03B-A861-0641-9E40-7340967FA0B5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902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EF93-B760-4442-8149-9B0307CA2803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15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99734"/>
            <a:ext cx="3703320" cy="3769361"/>
          </a:xfrm>
        </p:spPr>
        <p:txBody>
          <a:bodyPr/>
          <a:lstStyle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99734"/>
            <a:ext cx="3703320" cy="376936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B5EA-F780-734D-B6DD-CCB9D4B398B2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6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2A31-2DA2-5345-9176-C4725B7B21AE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1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EB3F-62BD-3F40-AEC2-3F69096ABC9C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F384D1-E778-7546-85CE-05D47DCA9D33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9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F917-E27A-EC4E-A5EF-96E9CEC235C2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8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96331"/>
            <a:ext cx="7543801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B5550D-D3BF-8648-BB17-AFF37BE149EC}" type="datetime1">
              <a:rPr lang="en-US" altLang="zh-CN" smtClean="0"/>
              <a:t>9/6/23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2984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0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tif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image" Target="../media/image55.tif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78675" y="758953"/>
            <a:ext cx="8734097" cy="3387534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CN" altLang="en-US" sz="4800" dirty="0"/>
              <a:t>并行和分布式计算</a:t>
            </a:r>
            <a:br>
              <a:rPr lang="zh-CN" altLang="en-US" sz="4800" dirty="0"/>
            </a:br>
            <a:r>
              <a:rPr lang="en-US" altLang="zh-CN" sz="3600" dirty="0"/>
              <a:t>Parallel and Distributed Computing</a:t>
            </a:r>
            <a:br>
              <a:rPr lang="en-US" altLang="zh-CN" sz="3600" dirty="0"/>
            </a:br>
            <a:br>
              <a:rPr lang="en-US" altLang="zh-CN" sz="4400" dirty="0"/>
            </a:b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第 </a:t>
            </a:r>
            <a: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  <a:t>1 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讲 并行计算与并行计算机结构模型</a:t>
            </a:r>
            <a:b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</a:br>
            <a:endParaRPr lang="zh-CN" altLang="en-US" sz="4000" cap="all" spc="200" dirty="0">
              <a:solidFill>
                <a:schemeClr val="tx2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zh-CN" altLang="en-US"/>
              <a:t>张 </a:t>
            </a:r>
            <a:r>
              <a:rPr lang="zh-CN" altLang="en-US" dirty="0"/>
              <a:t>奇</a:t>
            </a:r>
          </a:p>
          <a:p>
            <a:pPr algn="ctr"/>
            <a:r>
              <a:rPr lang="zh-CN" altLang="en-US" dirty="0"/>
              <a:t>复旦大学 计算机科学技术学院</a:t>
            </a:r>
          </a:p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7BD75-FB68-C342-8670-6963BF59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4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BB8B-321A-3D40-91B5-8BB5EAAB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052E2A-DB5C-FFD4-28E7-99194541A3C1}"/>
              </a:ext>
            </a:extLst>
          </p:cNvPr>
          <p:cNvSpPr txBox="1"/>
          <p:nvPr/>
        </p:nvSpPr>
        <p:spPr>
          <a:xfrm>
            <a:off x="572813" y="1405274"/>
            <a:ext cx="7793947" cy="4603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暴力计算是人工智能的未来吗</a:t>
            </a:r>
            <a:r>
              <a:rPr lang="zh-CN" altLang="en-US" dirty="0"/>
              <a:t>？</a:t>
            </a:r>
            <a:endParaRPr lang="en-CN" dirty="0"/>
          </a:p>
        </p:txBody>
      </p:sp>
      <p:pic>
        <p:nvPicPr>
          <p:cNvPr id="2050" name="Picture 2" descr="萊特兄弟首度試飛成功｜科學史上的今天：12/17 - PanSci 泛科學">
            <a:extLst>
              <a:ext uri="{FF2B5EF4-FFF2-40B4-BE49-F238E27FC236}">
                <a16:creationId xmlns:a16="http://schemas.microsoft.com/office/drawing/2014/main" id="{34F48999-6518-6698-DFD9-19FBEA915D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2405" y="1953618"/>
            <a:ext cx="6004910" cy="412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59773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8377F86B-1F53-ED46-97C9-E80B6D8FE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计算科学 </a:t>
            </a:r>
            <a:r>
              <a:rPr lang="en-US" altLang="zh-CN" sz="2800" b="1" dirty="0"/>
              <a:t>(Computational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Science)</a:t>
            </a:r>
          </a:p>
          <a:p>
            <a:pPr lvl="1"/>
            <a:r>
              <a:rPr lang="zh-CN" altLang="en-US" sz="2400" dirty="0"/>
              <a:t>应用计算能力与方法来解决实际问题</a:t>
            </a:r>
            <a:endParaRPr lang="en-US" altLang="zh-CN" sz="2400" dirty="0"/>
          </a:p>
          <a:p>
            <a:pPr lvl="2"/>
            <a:r>
              <a:rPr lang="zh-CN" altLang="en-CN" sz="2000" dirty="0"/>
              <a:t>可计算性</a:t>
            </a:r>
            <a:r>
              <a:rPr lang="zh-CN" altLang="en-US" sz="2000" dirty="0"/>
              <a:t>（</a:t>
            </a:r>
            <a:r>
              <a:rPr lang="en-US" altLang="zh-CN" sz="2000" dirty="0"/>
              <a:t>Computability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2"/>
            <a:r>
              <a:rPr lang="zh-CN" altLang="en-US" sz="2000" dirty="0"/>
              <a:t>计算复杂性（</a:t>
            </a:r>
            <a:r>
              <a:rPr lang="en-US" altLang="zh-CN" sz="2000" dirty="0"/>
              <a:t>Computation</a:t>
            </a:r>
            <a:r>
              <a:rPr lang="zh-CN" altLang="en-US" sz="2000" dirty="0"/>
              <a:t> </a:t>
            </a:r>
            <a:r>
              <a:rPr lang="en-US" altLang="zh-CN" sz="2000" dirty="0"/>
              <a:t>Complexity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r>
              <a:rPr lang="zh-CN" altLang="en-US" sz="2800" b="1" dirty="0"/>
              <a:t>计算机科学 </a:t>
            </a:r>
            <a:r>
              <a:rPr lang="en-US" altLang="zh-CN" sz="2800" b="1" dirty="0"/>
              <a:t>(Computer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Science)</a:t>
            </a:r>
          </a:p>
          <a:p>
            <a:pPr lvl="1"/>
            <a:r>
              <a:rPr lang="zh-CN" altLang="en-US" sz="2400" dirty="0"/>
              <a:t>算法设计、计算方法</a:t>
            </a:r>
            <a:endParaRPr lang="en-US" altLang="zh-CN" sz="2400" dirty="0"/>
          </a:p>
          <a:p>
            <a:pPr lvl="1"/>
            <a:r>
              <a:rPr lang="zh-CN" altLang="en-US" sz="2400" dirty="0"/>
              <a:t>计算机软件、硬件</a:t>
            </a:r>
            <a:endParaRPr lang="en-US" altLang="zh-CN" sz="2400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981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5AF93-4A59-7F42-A97D-4B866E423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352" y="2958224"/>
            <a:ext cx="2901731" cy="11574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DE87734-5C0C-9D43-BEFE-67FB4B6C2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9000" y="2027202"/>
            <a:ext cx="4938366" cy="329389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BD99E919-9951-3844-B1E3-08322834826C}"/>
              </a:ext>
            </a:extLst>
          </p:cNvPr>
          <p:cNvSpPr/>
          <p:nvPr/>
        </p:nvSpPr>
        <p:spPr>
          <a:xfrm>
            <a:off x="3216166" y="3153103"/>
            <a:ext cx="704193" cy="4939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78A0AE5-09E8-2C41-9D21-F311C4D9B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37AD17-295D-FA4A-B59F-69562440ACE0}"/>
              </a:ext>
            </a:extLst>
          </p:cNvPr>
          <p:cNvSpPr/>
          <p:nvPr/>
        </p:nvSpPr>
        <p:spPr>
          <a:xfrm>
            <a:off x="5891852" y="5598651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并行计算、分布式计算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823682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1.1 </a:t>
            </a:r>
            <a:r>
              <a:rPr lang="zh-CN" altLang="en-US" sz="2400" dirty="0"/>
              <a:t>计算与计算科学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1.2</a:t>
            </a:r>
            <a:r>
              <a:rPr lang="zh-CN" altLang="en-US" sz="2400" baseline="30000" dirty="0">
                <a:solidFill>
                  <a:srgbClr val="0070C0"/>
                </a:solidFill>
              </a:rPr>
              <a:t>*</a:t>
            </a:r>
            <a:r>
              <a:rPr lang="zh-CN" altLang="en-US" sz="2400" dirty="0">
                <a:solidFill>
                  <a:srgbClr val="0070C0"/>
                </a:solidFill>
              </a:rPr>
              <a:t> 单处理机与指令级并行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1.3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多核处理器与</a:t>
            </a:r>
            <a:r>
              <a:rPr lang="zh-CN" altLang="en-CN" sz="2400" dirty="0"/>
              <a:t>线程级</a:t>
            </a:r>
            <a:r>
              <a:rPr lang="zh-CN" altLang="en-US" sz="2400" dirty="0"/>
              <a:t>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1.4 </a:t>
            </a:r>
            <a:r>
              <a:rPr lang="zh-CN" altLang="en-US" sz="2400" dirty="0"/>
              <a:t>并行计算机体系结构</a:t>
            </a:r>
            <a:endParaRPr lang="en-US" altLang="zh-CN" sz="2400" dirty="0"/>
          </a:p>
          <a:p>
            <a:pPr marL="292608" lvl="1" indent="0">
              <a:buNone/>
            </a:pPr>
            <a:r>
              <a:rPr lang="en-US" altLang="zh-CN" sz="2000" dirty="0"/>
              <a:t>1.4.1 </a:t>
            </a:r>
            <a:r>
              <a:rPr lang="zh-CN" altLang="en-US" sz="2000" dirty="0"/>
              <a:t>并行计算机结构模型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1.4.2 </a:t>
            </a:r>
            <a:r>
              <a:rPr lang="zh-CN" altLang="en-US" sz="2000" dirty="0"/>
              <a:t>并行计算机访存模型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1.4.3</a:t>
            </a:r>
            <a:r>
              <a:rPr lang="zh-CN" altLang="en-US" sz="2000" baseline="30000" dirty="0"/>
              <a:t>*</a:t>
            </a:r>
            <a:r>
              <a:rPr lang="zh-CN" altLang="en-US" sz="2000" dirty="0"/>
              <a:t> 并行计算机存储组织</a:t>
            </a:r>
            <a:endParaRPr lang="en-US" altLang="zh-CN" sz="2000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CN" sz="2400" dirty="0"/>
              <a:t>1.5</a:t>
            </a:r>
            <a:r>
              <a:rPr lang="zh-CN" altLang="en-US" sz="2400" dirty="0"/>
              <a:t> 并行计算概述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07E1-6731-4344-8307-17ABEE22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101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 </a:t>
            </a:r>
            <a:r>
              <a:rPr lang="zh-CN" altLang="en-US" dirty="0"/>
              <a:t>单处理机与</a:t>
            </a:r>
            <a:r>
              <a:rPr lang="zh-CN" altLang="en-CN" dirty="0"/>
              <a:t>指令级</a:t>
            </a:r>
            <a:r>
              <a:rPr lang="zh-CN" altLang="en-US" dirty="0"/>
              <a:t>并行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C2470DD-EF95-D445-852D-4D20BF3A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en-US" sz="2400" b="1" dirty="0"/>
              <a:t>CPU</a:t>
            </a:r>
            <a:r>
              <a:rPr lang="zh-CN" altLang="en-US" sz="2400" b="1" dirty="0"/>
              <a:t>执行一条指令时分为五个阶段：</a:t>
            </a:r>
            <a:endParaRPr lang="en-US" altLang="zh-CN" sz="2400" b="1" dirty="0"/>
          </a:p>
          <a:p>
            <a:pPr marL="201168" lvl="1" indent="0">
              <a:lnSpc>
                <a:spcPct val="100000"/>
              </a:lnSpc>
              <a:buNone/>
            </a:pPr>
            <a:r>
              <a:rPr lang="zh-CN" altLang="en-US" sz="1600" b="1" dirty="0"/>
              <a:t>取指</a:t>
            </a:r>
            <a:r>
              <a:rPr lang="en-US" altLang="zh-CN" sz="1600" b="1" dirty="0"/>
              <a:t>(IF)</a:t>
            </a:r>
            <a:r>
              <a:rPr lang="zh-CN" altLang="en-US" sz="1600" dirty="0"/>
              <a:t>：将指令从存储器中读取出来的过程</a:t>
            </a:r>
            <a:endParaRPr lang="en-US" altLang="zh-CN" sz="1600" dirty="0"/>
          </a:p>
          <a:p>
            <a:pPr marL="201168" lvl="1" indent="0">
              <a:lnSpc>
                <a:spcPct val="100000"/>
              </a:lnSpc>
              <a:buNone/>
            </a:pPr>
            <a:r>
              <a:rPr lang="zh-CN" altLang="en-US" sz="1600" b="1" dirty="0"/>
              <a:t>译码</a:t>
            </a:r>
            <a:r>
              <a:rPr lang="en-US" altLang="zh-CN" sz="1600" b="1" dirty="0"/>
              <a:t>(ID)</a:t>
            </a:r>
            <a:r>
              <a:rPr lang="zh-CN" altLang="en-US" sz="1600" dirty="0"/>
              <a:t>：存储器中取出的指令进行翻译的过程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zh-CN" altLang="en-US" sz="1600" b="1" dirty="0"/>
              <a:t>执行</a:t>
            </a:r>
            <a:r>
              <a:rPr lang="en-US" altLang="zh-CN" sz="1600" b="1" dirty="0"/>
              <a:t>(EX)</a:t>
            </a:r>
            <a:r>
              <a:rPr lang="zh-CN" altLang="en-US" sz="1600" dirty="0"/>
              <a:t>：进行算术逻辑运算</a:t>
            </a:r>
            <a:endParaRPr lang="en-US" altLang="zh-CN" sz="1600" dirty="0"/>
          </a:p>
          <a:p>
            <a:pPr marL="201168" lvl="1" indent="0">
              <a:lnSpc>
                <a:spcPct val="100000"/>
              </a:lnSpc>
              <a:buNone/>
            </a:pPr>
            <a:r>
              <a:rPr lang="zh-CN" altLang="en-CN" sz="1600" b="1" dirty="0"/>
              <a:t>访存</a:t>
            </a:r>
            <a:r>
              <a:rPr lang="en-US" altLang="zh-CN" sz="1600" b="1" dirty="0"/>
              <a:t>(MEM)</a:t>
            </a:r>
            <a:r>
              <a:rPr lang="zh-CN" altLang="en-US" sz="1600" b="1" dirty="0"/>
              <a:t> </a:t>
            </a:r>
            <a:r>
              <a:rPr lang="zh-CN" altLang="en-US" sz="1600" dirty="0"/>
              <a:t>：将数据从存储器中读出，或者写入存储器的过程</a:t>
            </a:r>
          </a:p>
          <a:p>
            <a:pPr marL="201168" lvl="1" indent="0">
              <a:lnSpc>
                <a:spcPct val="100000"/>
              </a:lnSpc>
              <a:buNone/>
            </a:pPr>
            <a:r>
              <a:rPr lang="zh-CN" altLang="en-US" sz="1600" b="1" dirty="0"/>
              <a:t>写回</a:t>
            </a:r>
            <a:r>
              <a:rPr lang="en-US" altLang="zh-CN" sz="1600" b="1" dirty="0"/>
              <a:t>(WB)</a:t>
            </a:r>
            <a:r>
              <a:rPr lang="zh-CN" altLang="en-US" sz="1600" dirty="0"/>
              <a:t>：将指令执行的结果写回通用寄存器组的过程</a:t>
            </a:r>
            <a:endParaRPr lang="zh-CN" alt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4CC6B86-8238-5242-9358-739E31408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972" y="3555123"/>
            <a:ext cx="7168055" cy="3142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22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1.2 </a:t>
            </a:r>
            <a:r>
              <a:rPr lang="zh-CN" altLang="en-US" dirty="0"/>
              <a:t>单处理机与</a:t>
            </a:r>
            <a:r>
              <a:rPr lang="zh-CN" altLang="en-CN" dirty="0"/>
              <a:t>指令级</a:t>
            </a:r>
            <a:r>
              <a:rPr lang="zh-CN" altLang="en-US" dirty="0"/>
              <a:t>并行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CE81FA-DB35-7645-8386-383E84E5D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517" y="1958749"/>
            <a:ext cx="8092966" cy="381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8303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1.1 </a:t>
            </a:r>
            <a:r>
              <a:rPr lang="zh-CN" altLang="en-US" sz="2400" dirty="0"/>
              <a:t>计算与计算科学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1.2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单处理机与指令级并行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1.3</a:t>
            </a:r>
            <a:r>
              <a:rPr lang="zh-CN" altLang="en-US" sz="2400" baseline="30000" dirty="0">
                <a:solidFill>
                  <a:srgbClr val="0070C0"/>
                </a:solidFill>
              </a:rPr>
              <a:t>*</a:t>
            </a:r>
            <a:r>
              <a:rPr lang="zh-CN" altLang="en-US" sz="2400" dirty="0">
                <a:solidFill>
                  <a:srgbClr val="0070C0"/>
                </a:solidFill>
              </a:rPr>
              <a:t> 多核处理器与</a:t>
            </a:r>
            <a:r>
              <a:rPr lang="zh-CN" altLang="en-CN" sz="2400" dirty="0">
                <a:solidFill>
                  <a:srgbClr val="0070C0"/>
                </a:solidFill>
              </a:rPr>
              <a:t>线程级</a:t>
            </a:r>
            <a:r>
              <a:rPr lang="zh-CN" altLang="en-US" sz="2400" dirty="0">
                <a:solidFill>
                  <a:srgbClr val="0070C0"/>
                </a:solidFill>
              </a:rPr>
              <a:t>并行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0" indent="0">
              <a:buNone/>
            </a:pPr>
            <a:r>
              <a:rPr lang="en-US" altLang="zh-CN" sz="2400" dirty="0"/>
              <a:t>1.4 </a:t>
            </a:r>
            <a:r>
              <a:rPr lang="zh-CN" altLang="en-US" sz="2400" dirty="0"/>
              <a:t>并行计算机体系结构</a:t>
            </a:r>
            <a:endParaRPr lang="en-US" altLang="zh-CN" sz="2400" dirty="0"/>
          </a:p>
          <a:p>
            <a:pPr marL="292608" lvl="1" indent="0">
              <a:buNone/>
            </a:pPr>
            <a:r>
              <a:rPr lang="en-US" altLang="zh-CN" sz="2000" dirty="0"/>
              <a:t>1.4.1 </a:t>
            </a:r>
            <a:r>
              <a:rPr lang="zh-CN" altLang="en-US" sz="2000" dirty="0"/>
              <a:t>并行计算机结构模型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1.4.2 </a:t>
            </a:r>
            <a:r>
              <a:rPr lang="zh-CN" altLang="en-US" sz="2000" dirty="0"/>
              <a:t>并行计算机访存模型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1.4.3</a:t>
            </a:r>
            <a:r>
              <a:rPr lang="zh-CN" altLang="en-US" sz="2000" baseline="30000" dirty="0"/>
              <a:t>*</a:t>
            </a:r>
            <a:r>
              <a:rPr lang="zh-CN" altLang="en-US" sz="2000" dirty="0"/>
              <a:t> 并行计算机存储组织</a:t>
            </a:r>
            <a:endParaRPr lang="en-US" altLang="zh-CN" sz="2000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CN" sz="2400" dirty="0"/>
              <a:t>1.5</a:t>
            </a:r>
            <a:r>
              <a:rPr lang="zh-CN" altLang="en-US" sz="2400" dirty="0"/>
              <a:t> 并行计算概述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07E1-6731-4344-8307-17ABEE22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20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1.3 </a:t>
            </a:r>
            <a:r>
              <a:rPr lang="zh-CN" altLang="en-US" dirty="0"/>
              <a:t>多核处理器与线程级并行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C2470DD-EF95-D445-852D-4D20BF3A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en-CN" dirty="0"/>
              <a:t>摩尔定律</a:t>
            </a:r>
            <a:r>
              <a:rPr lang="zh-CN" altLang="en-US" dirty="0"/>
              <a:t>（</a:t>
            </a:r>
            <a:r>
              <a:rPr lang="en-US" altLang="zh-CN" dirty="0"/>
              <a:t>Moore's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集成电路上可容纳的晶体管数目，约</a:t>
            </a:r>
            <a:r>
              <a:rPr lang="en-US" altLang="zh-CN" dirty="0"/>
              <a:t>18</a:t>
            </a:r>
            <a:r>
              <a:rPr lang="zh-CN" altLang="en-US" dirty="0"/>
              <a:t>个月就会</a:t>
            </a:r>
            <a:r>
              <a:rPr lang="zh-CN" altLang="en-CN" dirty="0"/>
              <a:t>增加</a:t>
            </a:r>
            <a:r>
              <a:rPr lang="zh-CN" altLang="en-US" dirty="0"/>
              <a:t>一倍</a:t>
            </a:r>
            <a:endParaRPr lang="en-US" altLang="zh-CN" dirty="0"/>
          </a:p>
          <a:p>
            <a:pPr lvl="1"/>
            <a:r>
              <a:rPr lang="zh-CN" altLang="en-US" dirty="0"/>
              <a:t>计算机系统的性能，每隔</a:t>
            </a:r>
            <a:r>
              <a:rPr lang="en-US" altLang="zh-CN" dirty="0"/>
              <a:t>18</a:t>
            </a:r>
            <a:r>
              <a:rPr lang="zh-CN" altLang="en-US" dirty="0"/>
              <a:t>个月也会提高一倍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8FCAAB-DF59-6344-AFE5-43DAF0533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662" y="2548808"/>
            <a:ext cx="4349558" cy="3910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58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1.3 </a:t>
            </a:r>
            <a:r>
              <a:rPr lang="zh-CN" altLang="en-US" dirty="0"/>
              <a:t>多核处理器与线程级并行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C2470DD-EF95-D445-852D-4D20BF3A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en-US" b="1" dirty="0"/>
              <a:t>CMOS</a:t>
            </a:r>
            <a:r>
              <a:rPr lang="zh-CN" altLang="en-US" b="1" dirty="0"/>
              <a:t>元件的</a:t>
            </a:r>
            <a:r>
              <a:rPr lang="en-US" b="1" dirty="0"/>
              <a:t>Dynamic Power Consumption</a:t>
            </a:r>
            <a:r>
              <a:rPr lang="zh-CN" altLang="en-US" b="1" dirty="0"/>
              <a:t>    </a:t>
            </a:r>
            <a:r>
              <a:rPr lang="en-US" b="1" i="1" dirty="0">
                <a:solidFill>
                  <a:srgbClr val="FF0000"/>
                </a:solidFill>
              </a:rPr>
              <a:t>P=ACV</a:t>
            </a:r>
            <a:r>
              <a:rPr lang="en-US" b="1" i="1" baseline="30000" dirty="0">
                <a:solidFill>
                  <a:srgbClr val="FF0000"/>
                </a:solidFill>
              </a:rPr>
              <a:t>2</a:t>
            </a:r>
            <a:r>
              <a:rPr lang="en-US" b="1" i="1" dirty="0">
                <a:solidFill>
                  <a:srgbClr val="FF0000"/>
                </a:solidFill>
              </a:rPr>
              <a:t>f</a:t>
            </a:r>
          </a:p>
          <a:p>
            <a:pPr lvl="1"/>
            <a:r>
              <a:rPr lang="en-US" sz="1600" i="1" dirty="0"/>
              <a:t>P</a:t>
            </a:r>
            <a:r>
              <a:rPr lang="zh-CN" altLang="en-US" sz="1600" dirty="0"/>
              <a:t>是耗电量</a:t>
            </a:r>
            <a:endParaRPr lang="en-US" altLang="zh-CN" sz="1600" dirty="0"/>
          </a:p>
          <a:p>
            <a:pPr lvl="1"/>
            <a:r>
              <a:rPr lang="en-US" sz="1600" i="1" dirty="0"/>
              <a:t>A</a:t>
            </a:r>
            <a:r>
              <a:rPr lang="zh-CN" altLang="en-US" sz="1600" dirty="0"/>
              <a:t>是</a:t>
            </a:r>
            <a:r>
              <a:rPr lang="en-US" sz="1600" dirty="0"/>
              <a:t>activity factor，</a:t>
            </a:r>
            <a:r>
              <a:rPr lang="zh-CN" altLang="en-US" sz="1600" dirty="0"/>
              <a:t>电路正在转相 </a:t>
            </a:r>
            <a:r>
              <a:rPr lang="en-US" altLang="zh-CN" sz="1600" dirty="0"/>
              <a:t>(</a:t>
            </a:r>
            <a:r>
              <a:rPr lang="zh-CN" altLang="en-US" sz="1600" dirty="0"/>
              <a:t>由逻辑</a:t>
            </a:r>
            <a:r>
              <a:rPr lang="en-US" altLang="zh-CN" sz="1600" dirty="0"/>
              <a:t>1</a:t>
            </a:r>
            <a:r>
              <a:rPr lang="zh-CN" altLang="en-US" sz="1600" dirty="0"/>
              <a:t>变成逻辑</a:t>
            </a:r>
            <a:r>
              <a:rPr lang="en-US" altLang="zh-CN" sz="1600" dirty="0"/>
              <a:t>0</a:t>
            </a:r>
            <a:r>
              <a:rPr lang="zh-CN" altLang="en-US" sz="1600" dirty="0"/>
              <a:t>，或是</a:t>
            </a:r>
            <a:r>
              <a:rPr lang="zh-CN" altLang="en-CN" sz="1600" dirty="0"/>
              <a:t>相反</a:t>
            </a:r>
            <a:r>
              <a:rPr lang="en-US" altLang="zh-CN" sz="1600" dirty="0"/>
              <a:t>)</a:t>
            </a:r>
            <a:r>
              <a:rPr lang="zh-CN" altLang="en-US" sz="1600" dirty="0"/>
              <a:t>的比率</a:t>
            </a:r>
            <a:endParaRPr lang="en-US" altLang="zh-CN" sz="1600" dirty="0"/>
          </a:p>
          <a:p>
            <a:pPr lvl="1"/>
            <a:r>
              <a:rPr lang="en-US" sz="1600" i="1" dirty="0"/>
              <a:t>C</a:t>
            </a:r>
            <a:r>
              <a:rPr lang="zh-CN" altLang="en-US" sz="1600" dirty="0"/>
              <a:t>是被转相的电容，</a:t>
            </a:r>
            <a:r>
              <a:rPr lang="en-US" sz="1600" i="1" dirty="0"/>
              <a:t>V</a:t>
            </a:r>
            <a:r>
              <a:rPr lang="zh-CN" altLang="en-US" sz="1600" dirty="0"/>
              <a:t>是电压，</a:t>
            </a:r>
            <a:r>
              <a:rPr lang="en-US" sz="1600" i="1" dirty="0"/>
              <a:t>f</a:t>
            </a:r>
            <a:r>
              <a:rPr lang="zh-CN" altLang="en-US" sz="1600" dirty="0"/>
              <a:t>是时钟频率 </a:t>
            </a:r>
            <a:r>
              <a:rPr lang="en-US" altLang="zh-CN" sz="1600" dirty="0"/>
              <a:t>(</a:t>
            </a:r>
            <a:r>
              <a:rPr lang="en-US" sz="1600" dirty="0"/>
              <a:t>clock frequency)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71E683A-425F-B345-A95E-5D32018E88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478" y="3014741"/>
            <a:ext cx="5572866" cy="34450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406731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1.3 </a:t>
            </a:r>
            <a:r>
              <a:rPr lang="zh-CN" altLang="en-US" dirty="0"/>
              <a:t>多核处理器与线程级并行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6" name="内容占位符 2">
            <a:extLst>
              <a:ext uri="{FF2B5EF4-FFF2-40B4-BE49-F238E27FC236}">
                <a16:creationId xmlns:a16="http://schemas.microsoft.com/office/drawing/2014/main" id="{2C2470DD-EF95-D445-852D-4D20BF3A0D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en-US" altLang="zh-CN" b="1"/>
              <a:t>2005</a:t>
            </a:r>
            <a:r>
              <a:rPr lang="zh-CN" altLang="en-US" b="1" dirty="0"/>
              <a:t> </a:t>
            </a:r>
            <a:r>
              <a:rPr lang="en-US" altLang="zh-CN" b="1" dirty="0"/>
              <a:t>Intel</a:t>
            </a:r>
            <a:r>
              <a:rPr lang="zh-CN" altLang="en-US" b="1" dirty="0"/>
              <a:t> </a:t>
            </a:r>
            <a:r>
              <a:rPr lang="en-US" altLang="zh-CN" b="1" dirty="0"/>
              <a:t>Pentium</a:t>
            </a:r>
            <a:r>
              <a:rPr lang="zh-CN" altLang="en-US" b="1" dirty="0"/>
              <a:t> </a:t>
            </a:r>
            <a:r>
              <a:rPr lang="en-US" altLang="zh-CN" b="1" dirty="0"/>
              <a:t>D</a:t>
            </a:r>
            <a:r>
              <a:rPr lang="zh-CN" altLang="en-US" b="1" dirty="0"/>
              <a:t>   </a:t>
            </a:r>
            <a:r>
              <a:rPr lang="en-US" altLang="zh-CN" b="1" dirty="0"/>
              <a:t>2</a:t>
            </a:r>
            <a:r>
              <a:rPr lang="zh-CN" altLang="en-US" b="1" dirty="0"/>
              <a:t>个处理器</a:t>
            </a:r>
            <a:endParaRPr lang="en-US" altLang="zh-CN" b="1" dirty="0"/>
          </a:p>
          <a:p>
            <a:r>
              <a:rPr lang="en-US" altLang="zh-CN" b="1" dirty="0"/>
              <a:t>2006</a:t>
            </a:r>
            <a:r>
              <a:rPr lang="zh-CN" altLang="en-US" b="1" dirty="0"/>
              <a:t> </a:t>
            </a:r>
            <a:r>
              <a:rPr lang="en-US" altLang="zh-CN" b="1" dirty="0"/>
              <a:t>Intel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2</a:t>
            </a:r>
            <a:r>
              <a:rPr lang="zh-CN" altLang="en-US" b="1" dirty="0"/>
              <a:t> </a:t>
            </a:r>
            <a:r>
              <a:rPr lang="en-US" altLang="zh-CN" b="1" dirty="0"/>
              <a:t>Duo</a:t>
            </a:r>
          </a:p>
          <a:p>
            <a:r>
              <a:rPr lang="en-US" altLang="zh-CN" b="1" dirty="0"/>
              <a:t>2008</a:t>
            </a:r>
            <a:r>
              <a:rPr lang="zh-CN" altLang="en-US" b="1" dirty="0"/>
              <a:t> </a:t>
            </a:r>
            <a:r>
              <a:rPr lang="en-US" altLang="zh-CN" b="1" dirty="0"/>
              <a:t>Intel</a:t>
            </a:r>
            <a:r>
              <a:rPr lang="zh-CN" altLang="en-US" b="1" dirty="0"/>
              <a:t> </a:t>
            </a:r>
            <a:r>
              <a:rPr lang="en-US" altLang="zh-CN" b="1" dirty="0"/>
              <a:t>Core</a:t>
            </a:r>
            <a:r>
              <a:rPr lang="zh-CN" altLang="en-US" b="1" dirty="0"/>
              <a:t> </a:t>
            </a:r>
            <a:r>
              <a:rPr lang="en-US" altLang="zh-CN" b="1" dirty="0"/>
              <a:t>i7</a:t>
            </a:r>
            <a:r>
              <a:rPr lang="zh-CN" altLang="en-US" b="1" dirty="0"/>
              <a:t>  </a:t>
            </a:r>
            <a:r>
              <a:rPr lang="en-US" altLang="zh-CN" b="1" dirty="0"/>
              <a:t>4</a:t>
            </a:r>
            <a:r>
              <a:rPr lang="zh-CN" altLang="en-US" b="1" dirty="0"/>
              <a:t>核</a:t>
            </a:r>
            <a:endParaRPr lang="en-US" altLang="zh-CN" b="1" dirty="0"/>
          </a:p>
          <a:p>
            <a:endParaRPr lang="en-US" altLang="zh-CN" sz="1600" b="1" dirty="0"/>
          </a:p>
          <a:p>
            <a:endParaRPr lang="en-US" altLang="zh-CN" sz="1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02EC97-73E9-E940-A506-5A65A0DE6EC0}"/>
              </a:ext>
            </a:extLst>
          </p:cNvPr>
          <p:cNvSpPr/>
          <p:nvPr/>
        </p:nvSpPr>
        <p:spPr>
          <a:xfrm>
            <a:off x="3139096" y="5609882"/>
            <a:ext cx="32862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>
                <a:latin typeface="intel-clear"/>
              </a:rPr>
              <a:t>Intel® Xeon® W-3175X Processor</a:t>
            </a:r>
            <a:endParaRPr lang="en-US" b="1" i="0" dirty="0">
              <a:effectLst/>
              <a:latin typeface="intel-clear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5299AC-E8EC-6D41-ACAB-7C2E1EABFA9D}"/>
              </a:ext>
            </a:extLst>
          </p:cNvPr>
          <p:cNvSpPr/>
          <p:nvPr/>
        </p:nvSpPr>
        <p:spPr>
          <a:xfrm>
            <a:off x="4805066" y="3728598"/>
            <a:ext cx="41847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l-clear"/>
              </a:rPr>
              <a:t>38.5 MB Cache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l-clear"/>
              </a:rPr>
              <a:t>28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l-clear"/>
              </a:rPr>
              <a:t>56 Threads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intel-clear"/>
              </a:rPr>
              <a:t>3.80 GHz Max Turbo Frequency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D8A2C4-8F94-8A44-BF66-E46A88BA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566" y="3429000"/>
            <a:ext cx="4013200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98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1.1 </a:t>
            </a:r>
            <a:r>
              <a:rPr lang="zh-CN" altLang="en-US" sz="2400" dirty="0"/>
              <a:t>计算与计算科学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1.2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单处理机与指令级并行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1.3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多核处理器与</a:t>
            </a:r>
            <a:r>
              <a:rPr lang="zh-CN" altLang="en-CN" sz="2400" dirty="0"/>
              <a:t>线程级</a:t>
            </a:r>
            <a:r>
              <a:rPr lang="zh-CN" altLang="en-US" sz="2400" dirty="0"/>
              <a:t>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1.4 </a:t>
            </a:r>
            <a:r>
              <a:rPr lang="zh-CN" altLang="en-US" sz="2400" dirty="0"/>
              <a:t>并行计算机体系结构</a:t>
            </a:r>
            <a:endParaRPr lang="en-US" altLang="zh-CN" sz="2400" dirty="0"/>
          </a:p>
          <a:p>
            <a:pPr marL="292608" lvl="1" indent="0">
              <a:buNone/>
            </a:pPr>
            <a:r>
              <a:rPr lang="en-US" altLang="zh-CN" sz="2000" dirty="0"/>
              <a:t>1.4.1 </a:t>
            </a:r>
            <a:r>
              <a:rPr lang="zh-CN" altLang="en-US" sz="2000" dirty="0"/>
              <a:t>并行计算机结构模型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1.4.2 </a:t>
            </a:r>
            <a:r>
              <a:rPr lang="zh-CN" altLang="en-US" sz="2000" dirty="0"/>
              <a:t>并行计算机访存模型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1.4.3</a:t>
            </a:r>
            <a:r>
              <a:rPr lang="zh-CN" altLang="en-US" sz="2000" baseline="30000" dirty="0"/>
              <a:t>*</a:t>
            </a:r>
            <a:r>
              <a:rPr lang="zh-CN" altLang="en-US" sz="2000" dirty="0"/>
              <a:t> 并行计算机存储组织</a:t>
            </a:r>
            <a:endParaRPr lang="en-US" altLang="zh-CN" sz="2000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CN" sz="2400" dirty="0"/>
              <a:t>1.5</a:t>
            </a:r>
            <a:r>
              <a:rPr lang="zh-CN" altLang="en-US" sz="2400" dirty="0"/>
              <a:t> 并行计算概述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07E1-6731-4344-8307-17ABEE22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35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1.1 </a:t>
            </a:r>
            <a:r>
              <a:rPr lang="zh-CN" altLang="en-US" sz="2400" dirty="0"/>
              <a:t>计算与计算科学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1.2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单处理机与指令级并行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1.3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多核处理器与</a:t>
            </a:r>
            <a:r>
              <a:rPr lang="zh-CN" altLang="en-CN" sz="2400" dirty="0"/>
              <a:t>线程级</a:t>
            </a:r>
            <a:r>
              <a:rPr lang="zh-CN" altLang="en-US" sz="2400" dirty="0"/>
              <a:t>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1.4 </a:t>
            </a:r>
            <a:r>
              <a:rPr lang="zh-CN" altLang="en-US" sz="2400" dirty="0">
                <a:solidFill>
                  <a:srgbClr val="0070C0"/>
                </a:solidFill>
              </a:rPr>
              <a:t>并行计算机体系结构</a:t>
            </a:r>
            <a:endParaRPr lang="en-US" altLang="zh-CN" sz="2400" dirty="0">
              <a:solidFill>
                <a:srgbClr val="0070C0"/>
              </a:solidFill>
            </a:endParaRPr>
          </a:p>
          <a:p>
            <a:pPr marL="292608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1.4.1 </a:t>
            </a:r>
            <a:r>
              <a:rPr lang="zh-CN" altLang="en-US" sz="2000" dirty="0">
                <a:solidFill>
                  <a:srgbClr val="0070C0"/>
                </a:solidFill>
              </a:rPr>
              <a:t>并行计算机结构模型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292608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1.4.2 </a:t>
            </a:r>
            <a:r>
              <a:rPr lang="zh-CN" altLang="en-US" sz="2000" dirty="0">
                <a:solidFill>
                  <a:srgbClr val="0070C0"/>
                </a:solidFill>
              </a:rPr>
              <a:t>并行计算机访存模型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292608" lvl="1" indent="0">
              <a:buNone/>
            </a:pPr>
            <a:r>
              <a:rPr lang="en-US" altLang="zh-CN" sz="2000" dirty="0">
                <a:solidFill>
                  <a:srgbClr val="0070C0"/>
                </a:solidFill>
              </a:rPr>
              <a:t>1.4.3</a:t>
            </a:r>
            <a:r>
              <a:rPr lang="zh-CN" altLang="en-US" sz="2000" baseline="30000" dirty="0">
                <a:solidFill>
                  <a:srgbClr val="0070C0"/>
                </a:solidFill>
              </a:rPr>
              <a:t>*</a:t>
            </a:r>
            <a:r>
              <a:rPr lang="zh-CN" altLang="en-US" sz="2000" dirty="0">
                <a:solidFill>
                  <a:srgbClr val="0070C0"/>
                </a:solidFill>
              </a:rPr>
              <a:t> 并行计算机存储组织</a:t>
            </a:r>
            <a:endParaRPr lang="en-US" altLang="zh-CN" sz="2000" dirty="0">
              <a:solidFill>
                <a:srgbClr val="0070C0"/>
              </a:solidFill>
            </a:endParaRPr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CN" sz="2400" dirty="0"/>
              <a:t>1.5</a:t>
            </a:r>
            <a:r>
              <a:rPr lang="zh-CN" altLang="en-US" sz="2400" dirty="0"/>
              <a:t> 并行计算概述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07E1-6731-4344-8307-17ABEE22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2502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 </a:t>
            </a:r>
            <a:r>
              <a:rPr lang="zh-CN" altLang="en-US" dirty="0"/>
              <a:t>并行计算机体系结构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4DF705-44CC-1649-9264-83AD48AEED7E}"/>
              </a:ext>
            </a:extLst>
          </p:cNvPr>
          <p:cNvSpPr/>
          <p:nvPr/>
        </p:nvSpPr>
        <p:spPr>
          <a:xfrm>
            <a:off x="743344" y="1523347"/>
            <a:ext cx="7657312" cy="962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计算机体系结构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是程序员所看到的计算机的属性，即计算机的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逻辑结构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和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功能特征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，包括其各个硬部件和软部件之间的相互关系。</a:t>
            </a:r>
            <a:endParaRPr lang="en-CN" sz="20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6F659E-8DBD-384A-8E40-56D999C0C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510" y="3052204"/>
            <a:ext cx="5033141" cy="269688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C6734AE-06B2-F741-92B4-816A13BFAE68}"/>
              </a:ext>
            </a:extLst>
          </p:cNvPr>
          <p:cNvSpPr/>
          <p:nvPr/>
        </p:nvSpPr>
        <p:spPr>
          <a:xfrm>
            <a:off x="3634007" y="5917937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444444"/>
                </a:solidFill>
                <a:latin typeface="Roboto Slab"/>
              </a:rPr>
              <a:t>冯诺依曼体系结构</a:t>
            </a:r>
            <a:endParaRPr lang="zh-CN" altLang="en-US" b="1" i="0" dirty="0">
              <a:solidFill>
                <a:srgbClr val="444444"/>
              </a:solidFill>
              <a:effectLst/>
              <a:latin typeface="Roboto Slab"/>
            </a:endParaRPr>
          </a:p>
        </p:txBody>
      </p:sp>
    </p:spTree>
    <p:extLst>
      <p:ext uri="{BB962C8B-B14F-4D97-AF65-F5344CB8AC3E}">
        <p14:creationId xmlns:p14="http://schemas.microsoft.com/office/powerpoint/2010/main" val="1898126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D5FEF16-4530-EB46-BC57-64F9E04D17B1}"/>
              </a:ext>
            </a:extLst>
          </p:cNvPr>
          <p:cNvSpPr/>
          <p:nvPr/>
        </p:nvSpPr>
        <p:spPr>
          <a:xfrm>
            <a:off x="1069165" y="1533857"/>
            <a:ext cx="7657312" cy="32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并行计算机系统一般可分为以下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6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类：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SIMD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单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指令多数据流 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Single-Instruction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Multiple-Data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PVP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并行向量处理机（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Parallel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Vector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Processor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SMP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对称多处理机（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Symmetric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Multiprocessor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MPP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大规模并行处理机（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Massively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Parallel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Processor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DSM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分布式共享存储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多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处理机 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Distributed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Shared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Memory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COW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工作站集群 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Cluster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of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Workstations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58EB779D-EA90-9948-A9CC-918D63D98452}"/>
              </a:ext>
            </a:extLst>
          </p:cNvPr>
          <p:cNvSpPr/>
          <p:nvPr/>
        </p:nvSpPr>
        <p:spPr>
          <a:xfrm>
            <a:off x="819808" y="2722179"/>
            <a:ext cx="249358" cy="1954924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FD7E23-64F5-5048-B3AF-6FA9ED2D1CDC}"/>
              </a:ext>
            </a:extLst>
          </p:cNvPr>
          <p:cNvSpPr/>
          <p:nvPr/>
        </p:nvSpPr>
        <p:spPr>
          <a:xfrm>
            <a:off x="19589" y="3514975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MIMD</a:t>
            </a:r>
            <a:endParaRPr lang="en-CN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DD8C7F-40BD-A64C-8F92-4FE38DD0995A}"/>
              </a:ext>
            </a:extLst>
          </p:cNvPr>
          <p:cNvSpPr/>
          <p:nvPr/>
        </p:nvSpPr>
        <p:spPr>
          <a:xfrm>
            <a:off x="1028568" y="5489169"/>
            <a:ext cx="7086864" cy="454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MIMD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多指令多数据流 （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Multiple-Instruction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Multiple-Data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936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4AD8E-7203-3649-8037-FF6E68309AF9}"/>
              </a:ext>
            </a:extLst>
          </p:cNvPr>
          <p:cNvSpPr/>
          <p:nvPr/>
        </p:nvSpPr>
        <p:spPr>
          <a:xfrm>
            <a:off x="578069" y="1523346"/>
            <a:ext cx="8001263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SIMD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zh-CN" altLang="en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单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指令多数据流 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Single-Instruction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Multiple-Data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4B89D3-6033-C34C-B5F0-0F415A0D41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578" b="19479"/>
          <a:stretch/>
        </p:blipFill>
        <p:spPr>
          <a:xfrm>
            <a:off x="3021724" y="2969163"/>
            <a:ext cx="3100552" cy="2751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2093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24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4AD8E-7203-3649-8037-FF6E68309AF9}"/>
              </a:ext>
            </a:extLst>
          </p:cNvPr>
          <p:cNvSpPr/>
          <p:nvPr/>
        </p:nvSpPr>
        <p:spPr>
          <a:xfrm>
            <a:off x="620110" y="1523346"/>
            <a:ext cx="7959222" cy="188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PVP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并行向量处理机（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Parallel Vector Processor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定制高性能定制向量处理器（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VP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）经由定制高带宽的交叉开关网络连接共享存储器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A0BD00-4C1E-5D46-BB45-2A0C00C183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0040" y="3690231"/>
            <a:ext cx="3292015" cy="2551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653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4AD8E-7203-3649-8037-FF6E68309AF9}"/>
              </a:ext>
            </a:extLst>
          </p:cNvPr>
          <p:cNvSpPr/>
          <p:nvPr/>
        </p:nvSpPr>
        <p:spPr>
          <a:xfrm>
            <a:off x="651641" y="1523346"/>
            <a:ext cx="7927691" cy="1420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SMP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对称多处理机（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Symmetric Multiprocessor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商用处理器经由高速总线（或交叉开关网络）连接共享存储器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系统是对称的，每个处理器可等同的访问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共享存储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器、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I/O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设备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D6DFAA-1340-0544-A8F8-0F45232352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813" y="3646762"/>
            <a:ext cx="3231187" cy="257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394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4AD8E-7203-3649-8037-FF6E68309AF9}"/>
              </a:ext>
            </a:extLst>
          </p:cNvPr>
          <p:cNvSpPr/>
          <p:nvPr/>
        </p:nvSpPr>
        <p:spPr>
          <a:xfrm>
            <a:off x="672662" y="1523346"/>
            <a:ext cx="7906670" cy="3266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MPP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大规模并行处理机（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Massively Parallel Processor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处理节点采用商用处理器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物理上的分布式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存储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器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高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通信带宽低延迟网络（专门设计和定制）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能扩展到千乃至万个处理器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异步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MIMD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，多个进程，私有地址空间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进程间采用消息传递机制协同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4FA0D7-CA7C-6E43-9608-FED99B3F0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910" y="3429000"/>
            <a:ext cx="3321269" cy="2906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239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4AD8E-7203-3649-8037-FF6E68309AF9}"/>
              </a:ext>
            </a:extLst>
          </p:cNvPr>
          <p:cNvSpPr/>
          <p:nvPr/>
        </p:nvSpPr>
        <p:spPr>
          <a:xfrm>
            <a:off x="714703" y="1523346"/>
            <a:ext cx="7864629" cy="18792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DSM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分布式共享存储多处理机 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Distributed Shared Memory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采用分布式共享存储器，系统硬件和软件提供单一地址的编程空间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高速缓存目录（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DIR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）支撑分布高速缓存一致性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0C69B-7E42-514B-AF9F-A3B80BB9C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455" y="3517390"/>
            <a:ext cx="3049314" cy="276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176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FE4AD8E-7203-3649-8037-FF6E68309AF9}"/>
              </a:ext>
            </a:extLst>
          </p:cNvPr>
          <p:cNvSpPr/>
          <p:nvPr/>
        </p:nvSpPr>
        <p:spPr>
          <a:xfrm>
            <a:off x="683172" y="1523346"/>
            <a:ext cx="7896160" cy="32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COW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工作站集群 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Cluster of Workstations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  <a:p>
            <a:pPr>
              <a:lnSpc>
                <a:spcPct val="150000"/>
              </a:lnSpc>
            </a:pP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低成本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变形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MPP</a:t>
            </a: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每个节点是完整“无头工作站”（无显示器、鼠标、键盘等）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通过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低成本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商品网络互联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每个节点有本地磁盘（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MPP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没有本地磁盘）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网络层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耦合到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I/O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总线（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MPP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到存储总线）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每个节点驻留完整操作系统（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MPP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是微核）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DA72C7-BDFE-9C43-AE04-6EA240D7A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4558" y="3623588"/>
            <a:ext cx="3121572" cy="264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7840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1.4.1 </a:t>
            </a:r>
            <a:r>
              <a:rPr lang="zh-CN" altLang="en-US" dirty="0"/>
              <a:t>并行计算机结构模型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86A6E6-8F34-294B-93C0-0A65E8BEBC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39" y="1328179"/>
            <a:ext cx="7641021" cy="4997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9964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科学发展的三大支柱</a:t>
            </a:r>
          </a:p>
          <a:p>
            <a:pPr>
              <a:buFont typeface="Wingdings" pitchFamily="2" charset="2"/>
              <a:buChar char="§"/>
            </a:pPr>
            <a:r>
              <a:rPr lang="zh-CN" altLang="en-US" b="1" dirty="0"/>
              <a:t> 理论科学</a:t>
            </a:r>
            <a:endParaRPr lang="en-US" altLang="zh-CN" b="1" dirty="0"/>
          </a:p>
          <a:p>
            <a:pPr lvl="1"/>
            <a:r>
              <a:rPr lang="zh-CN" altLang="en-US" dirty="0"/>
              <a:t>数学</a:t>
            </a:r>
            <a:endParaRPr lang="en-US" altLang="zh-CN" dirty="0"/>
          </a:p>
          <a:p>
            <a:pPr>
              <a:buFont typeface="Wingdings" pitchFamily="2" charset="2"/>
              <a:buChar char="§"/>
            </a:pPr>
            <a:r>
              <a:rPr lang="zh-CN" altLang="en-US" b="1" dirty="0"/>
              <a:t> 实验科学</a:t>
            </a:r>
            <a:endParaRPr lang="en-US" altLang="zh-CN" b="1" dirty="0"/>
          </a:p>
          <a:p>
            <a:pPr lvl="1"/>
            <a:r>
              <a:rPr lang="zh-CN" altLang="en-US" dirty="0"/>
              <a:t>物理、</a:t>
            </a:r>
            <a:r>
              <a:rPr lang="zh-CN" altLang="en-CN" dirty="0"/>
              <a:t>化学</a:t>
            </a:r>
            <a:endParaRPr lang="en-US" altLang="zh-CN" dirty="0"/>
          </a:p>
          <a:p>
            <a:pPr>
              <a:buFont typeface="Wingdings" pitchFamily="2" charset="2"/>
              <a:buChar char="§"/>
            </a:pPr>
            <a:r>
              <a:rPr lang="zh-CN" altLang="en-US" b="1" dirty="0"/>
              <a:t> 计算科学</a:t>
            </a:r>
            <a:endParaRPr lang="en-US" altLang="zh-CN" b="1" dirty="0"/>
          </a:p>
          <a:p>
            <a:pPr lvl="1"/>
            <a:r>
              <a:rPr lang="zh-CN" altLang="en-US" dirty="0"/>
              <a:t>计算机</a:t>
            </a:r>
            <a:endParaRPr lang="en-US" altLang="zh-CN" dirty="0"/>
          </a:p>
          <a:p>
            <a:pPr marL="201168" lvl="1" indent="0">
              <a:buNone/>
            </a:pPr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D3EB31-22F5-6E48-8A4D-AB3EC88A1B6F}"/>
              </a:ext>
            </a:extLst>
          </p:cNvPr>
          <p:cNvSpPr/>
          <p:nvPr/>
        </p:nvSpPr>
        <p:spPr>
          <a:xfrm>
            <a:off x="3935302" y="2999811"/>
            <a:ext cx="3647152" cy="8583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>
                <a:highlight>
                  <a:srgbClr val="FFFF00"/>
                </a:highlight>
                <a:latin typeface="SimSun" panose="02010600030101010101" pitchFamily="2" charset="-122"/>
                <a:ea typeface="SimSun" panose="02010600030101010101" pitchFamily="2" charset="-122"/>
              </a:rPr>
              <a:t>化学不再是纯实验科学了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highlight>
                  <a:srgbClr val="FFFF00"/>
                </a:highlight>
                <a:latin typeface="SimSun" panose="02010600030101010101" pitchFamily="2" charset="-122"/>
                <a:ea typeface="SimSun" panose="02010600030101010101" pitchFamily="2" charset="-122"/>
              </a:rPr>
              <a:t>物理学是门实验科学？天大的误解</a:t>
            </a:r>
            <a:endParaRPr lang="en-CN" dirty="0">
              <a:highlight>
                <a:srgbClr val="FFFF00"/>
              </a:highlight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93A91DA-6D92-E44E-A7FD-273618C12AD5}"/>
              </a:ext>
            </a:extLst>
          </p:cNvPr>
          <p:cNvSpPr/>
          <p:nvPr/>
        </p:nvSpPr>
        <p:spPr>
          <a:xfrm>
            <a:off x="3935302" y="4273617"/>
            <a:ext cx="3647152" cy="442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计算物理、计算化学、计算生物等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BF6EC4-2EA8-8145-8EDE-2650A5695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2454" y="988906"/>
            <a:ext cx="63500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42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46780" y="1399502"/>
            <a:ext cx="7896160" cy="2340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均匀存储访问模型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UMA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Uniform Memory Access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物理存储器被所有处理器均匀共享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所有处理器访问任何存储字取相同的时间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每台处理器可带私有高速缓存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外围设备也可以一定形式共享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B40136-B1C4-474C-9505-EC038D59BE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31" y="3834491"/>
            <a:ext cx="5167367" cy="262529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CAE94F9-AEC5-FE49-A391-692057508DD4}"/>
              </a:ext>
            </a:extLst>
          </p:cNvPr>
          <p:cNvSpPr/>
          <p:nvPr/>
        </p:nvSpPr>
        <p:spPr>
          <a:xfrm>
            <a:off x="5832600" y="4193788"/>
            <a:ext cx="3185487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SMP</a:t>
            </a:r>
            <a:r>
              <a:rPr lang="zh-CN" altLang="en-US" b="1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对称多处理机</a:t>
            </a:r>
            <a:endParaRPr lang="en-US" altLang="zh-CN" b="1" dirty="0">
              <a:solidFill>
                <a:srgbClr val="22222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dirty="0" err="1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所有处理器等同</a:t>
            </a:r>
            <a:endParaRPr lang="en-US" dirty="0">
              <a:solidFill>
                <a:srgbClr val="22222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dirty="0">
              <a:solidFill>
                <a:srgbClr val="22222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b="1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USMP</a:t>
            </a:r>
            <a:r>
              <a:rPr lang="zh-CN" altLang="en-US" b="1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 非对称多处理机</a:t>
            </a:r>
            <a:endParaRPr lang="en-US" altLang="zh-CN" b="1" dirty="0">
              <a:solidFill>
                <a:srgbClr val="22222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部分处理器能执行操作系统并</a:t>
            </a:r>
            <a:endParaRPr lang="en-US" altLang="zh-CN" dirty="0">
              <a:solidFill>
                <a:srgbClr val="222222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能操纵</a:t>
            </a:r>
            <a:r>
              <a:rPr lang="en-US" altLang="zh-CN" dirty="0">
                <a:solidFill>
                  <a:srgbClr val="222222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I/O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00263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33097" cy="32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非均匀存储访问模型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NUMA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Nonuniform Memory Access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被共享的存储器在物理上是分布在所有的处理器中的，所有本地存储器的集合就组成了全局地址空间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处理器访问存储器的时间是不一样的，访问本地存储器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LM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或群内共享存储器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CSM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较快 而访问外地的存储器或全局共享存储器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GSM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较慢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每台处理器照例可带私有高速缓存 外设也可以某种形式共享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8452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33097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非均匀存储访问模型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NUMA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Nonuniform Memory Access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72295-28B6-2C48-B76C-634949534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586" y="2027525"/>
            <a:ext cx="7493876" cy="431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1182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33097" cy="32642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全高速缓存存储访问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COMA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(Cache Only Memory Access)</a:t>
            </a:r>
            <a:endParaRPr lang="zh-CN" altLang="en-US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各处理器节点中没有存储层次结构，全部高速缓存组成了全局地址空间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利用分布的高速缓存目录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D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进行远程高速缓存的访问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COMA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中的高速缓存容量一般都大于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2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级高速缓存容量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使用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COMA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时 数据开始时可任意分配，因为在运行时它最终会被迁移到要用到它们的地方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77837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33097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全高速缓存存储访问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COMA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(Cache Only Memory Access)</a:t>
            </a:r>
            <a:endParaRPr lang="zh-CN" altLang="en-US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3786DF-F827-164A-B694-021D2BDE4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4924" y="2183034"/>
            <a:ext cx="4876362" cy="40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8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0" y="1418242"/>
            <a:ext cx="8108337" cy="3725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高速缓存一致性非均匀存储访问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CC NUMA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Coherent-Cache Nonuniform Memory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大多数使用基于目录的高速缓存一致性协议；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保留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SMP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结构易于编程的优点，也改善常规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SMP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的可扩放性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CC NUMA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实际上是一个分布共享存储的 </a:t>
            </a:r>
            <a:r>
              <a:rPr lang="en-US" altLang="zh-CN" sz="2000" dirty="0">
                <a:solidFill>
                  <a:srgbClr val="FF0000"/>
                </a:solidFill>
                <a:latin typeface="arial" panose="020B0604020202020204" pitchFamily="34" charset="0"/>
              </a:rPr>
              <a:t>DSM </a:t>
            </a:r>
            <a:r>
              <a:rPr lang="zh-CN" altLang="en-US" sz="2000" dirty="0">
                <a:solidFill>
                  <a:srgbClr val="FF0000"/>
                </a:solidFill>
                <a:latin typeface="arial" panose="020B0604020202020204" pitchFamily="34" charset="0"/>
              </a:rPr>
              <a:t>多处理机系统</a:t>
            </a:r>
            <a:endParaRPr lang="en-US" altLang="zh-CN" sz="2000" dirty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最显著的优点是程序员无需明确地在节点上分配数据，系统的硬件和软件开始时自动在各节点分配数据，在运行期间，高速缓存一致性硬件会自动地将数据迁移至要用到它的地方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7480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77110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高速缓存一致性非均匀存储访问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CC NUMA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Coherent-Cache Nonuniform Memory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C027C4-68D8-7F49-AC7E-04BED74CE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89" y="2734149"/>
            <a:ext cx="6726621" cy="298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5779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77110" cy="141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非远程存储访问 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NORMA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No Remote Memory Access 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所有存储器是私有的 仅能由其处理器访问；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绝大数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NORMA 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都不支持远程存储器的访问；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98FB4-2601-A146-B5FF-29BEFCA4A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113" y="2960099"/>
            <a:ext cx="4163773" cy="321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641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1.4.2 </a:t>
            </a:r>
            <a:r>
              <a:rPr lang="zh-CN" altLang="en-US" dirty="0"/>
              <a:t>并行计算机访存模型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F032D-E5CC-814A-849D-F6E49A073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713" y="1308448"/>
            <a:ext cx="6558574" cy="498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50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并行计算机存储组织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77110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层次存储技术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04B7554-AF0D-8E45-86EA-CE7DB3F60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290" y="1912480"/>
            <a:ext cx="4755151" cy="4322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953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BE127-95BF-3948-A451-8A3E05C5E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367" y="1416028"/>
            <a:ext cx="3160461" cy="21017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134180-AFD3-7A40-84EC-A8B2EA6C5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384" y="1456002"/>
            <a:ext cx="4305519" cy="1972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FB93AE-B6E3-C142-BDE7-AAEBE79AC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4285" y="4138369"/>
            <a:ext cx="5859866" cy="19564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B436428-34D2-6047-A210-020FA7B05E2D}"/>
              </a:ext>
            </a:extLst>
          </p:cNvPr>
          <p:cNvSpPr/>
          <p:nvPr/>
        </p:nvSpPr>
        <p:spPr>
          <a:xfrm>
            <a:off x="4456384" y="5910142"/>
            <a:ext cx="4339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JF22 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超高速风洞，</a:t>
            </a:r>
            <a:r>
              <a:rPr lang="zh-CN" altLang="en-US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马赫数可以达到</a:t>
            </a:r>
            <a:r>
              <a:rPr lang="en-US" altLang="zh-CN" dirty="0">
                <a:solidFill>
                  <a:srgbClr val="333333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10-25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A152D2C-EA7F-DD48-A53D-8E3DE990AE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200" y="3880131"/>
            <a:ext cx="2771006" cy="15035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4A473A7-38D4-CE4F-83FC-E3DA5B2ED3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3699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5B338D-22A0-494E-B959-D284626B5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720" y="1500154"/>
            <a:ext cx="4931022" cy="50712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并行计算机存储组织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1" y="1418242"/>
            <a:ext cx="7877110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层次存储技术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147036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并行计算机存储组织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41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0" y="1418242"/>
            <a:ext cx="8087317" cy="2343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高速</a:t>
            </a:r>
            <a:r>
              <a:rPr lang="zh-CN" altLang="en-CN" sz="2000" b="1" dirty="0">
                <a:solidFill>
                  <a:srgbClr val="222222"/>
                </a:solidFill>
                <a:latin typeface="arial" panose="020B0604020202020204" pitchFamily="34" charset="0"/>
              </a:rPr>
              <a:t>缓存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一致性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高速缓存策略：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写直达（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WT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）：如果在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0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中修改了一个字，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0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i+1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需要立即修改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写会（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WB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）：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US" altLang="zh-CN" sz="20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i+1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中的修改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延迟到</a:t>
            </a:r>
            <a:r>
              <a:rPr lang="en-CN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CN" altLang="zh-CN" sz="2000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i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中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的修改的字被替换或消除后才进行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902656-90B5-5245-9362-53EEAB838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745" y="3853858"/>
            <a:ext cx="5976445" cy="2513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700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并行计算机存储组织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42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0" y="1418242"/>
            <a:ext cx="8087317" cy="28948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222222"/>
                </a:solidFill>
                <a:latin typeface="arial" panose="020B0604020202020204" pitchFamily="34" charset="0"/>
              </a:rPr>
              <a:t>监听总线协议</a:t>
            </a:r>
            <a:endParaRPr lang="en-US" altLang="zh-CN" sz="24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如果总线业务破坏了本地高速缓存中数据的一致性状态，那么高速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缓存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中的控制器就应采取相应的动作使本地的副本无效。采用此机制保证高速缓存一致性的协议称为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监听协议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Snoopy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Protocol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）。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写无效（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Write-Invalidate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写更新（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Write-Update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1434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并行计算机存储组织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0" y="1418242"/>
            <a:ext cx="8087317" cy="4942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监听总线协议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F92B48-784C-C647-83CE-5E6DA959A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37" y="2136921"/>
            <a:ext cx="8465690" cy="409956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0B36CD8-BEDE-F546-BFBA-BA7C89D629FE}"/>
              </a:ext>
            </a:extLst>
          </p:cNvPr>
          <p:cNvSpPr/>
          <p:nvPr/>
        </p:nvSpPr>
        <p:spPr>
          <a:xfrm>
            <a:off x="0" y="5583930"/>
            <a:ext cx="3875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</a:rPr>
              <a:t>通过总线使其他高速缓存无效</a:t>
            </a:r>
            <a:endParaRPr lang="en-CN" dirty="0">
              <a:solidFill>
                <a:srgbClr val="0070C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2BAF0B-6503-DF4A-9400-AF6872F42A4A}"/>
              </a:ext>
            </a:extLst>
          </p:cNvPr>
          <p:cNvSpPr/>
          <p:nvPr/>
        </p:nvSpPr>
        <p:spPr>
          <a:xfrm>
            <a:off x="4572000" y="5583930"/>
            <a:ext cx="38751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</a:rPr>
              <a:t>通过总线广播</a:t>
            </a:r>
            <a:r>
              <a:rPr lang="en-US" altLang="zh-CN" dirty="0">
                <a:solidFill>
                  <a:srgbClr val="0070C0"/>
                </a:solidFill>
                <a:latin typeface="arial" panose="020B0604020202020204" pitchFamily="34" charset="0"/>
              </a:rPr>
              <a:t>X'</a:t>
            </a:r>
            <a:r>
              <a:rPr lang="zh-CN" altLang="en-US" dirty="0">
                <a:solidFill>
                  <a:srgbClr val="0070C0"/>
                </a:solidFill>
                <a:latin typeface="arial" panose="020B0604020202020204" pitchFamily="34" charset="0"/>
              </a:rPr>
              <a:t>给其他高速缓存</a:t>
            </a:r>
            <a:endParaRPr lang="en-CN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29467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1.4.3 </a:t>
            </a:r>
            <a:r>
              <a:rPr lang="zh-CN" altLang="en-US" dirty="0"/>
              <a:t>并行计算机存储组织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FB3059-7D8D-2B43-955D-0421AF6024C2}"/>
              </a:ext>
            </a:extLst>
          </p:cNvPr>
          <p:cNvSpPr/>
          <p:nvPr/>
        </p:nvSpPr>
        <p:spPr>
          <a:xfrm>
            <a:off x="678310" y="1418242"/>
            <a:ext cx="8087317" cy="9559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基于目录的协议（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Directory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Based</a:t>
            </a: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sz="2000" dirty="0">
                <a:solidFill>
                  <a:srgbClr val="222222"/>
                </a:solidFill>
                <a:latin typeface="arial" panose="020B0604020202020204" pitchFamily="34" charset="0"/>
              </a:rPr>
              <a:t>Protocol</a:t>
            </a:r>
            <a:r>
              <a:rPr lang="zh-CN" altLang="en-US" sz="2000" b="1" dirty="0">
                <a:solidFill>
                  <a:srgbClr val="222222"/>
                </a:solidFill>
                <a:latin typeface="arial" panose="020B0604020202020204" pitchFamily="34" charset="0"/>
              </a:rPr>
              <a:t>）</a:t>
            </a:r>
            <a:endParaRPr lang="en-US" altLang="zh-CN" sz="2000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rgbClr val="222222"/>
                </a:solidFill>
                <a:latin typeface="arial" panose="020B0604020202020204" pitchFamily="34" charset="0"/>
              </a:rPr>
              <a:t>使用一个目录来记录共享数据的所有高速缓存行的位置和</a:t>
            </a:r>
            <a:r>
              <a:rPr lang="zh-CN" altLang="en-CN" sz="2000" dirty="0">
                <a:solidFill>
                  <a:srgbClr val="222222"/>
                </a:solidFill>
                <a:latin typeface="arial" panose="020B0604020202020204" pitchFamily="34" charset="0"/>
              </a:rPr>
              <a:t>状态</a:t>
            </a:r>
            <a:endParaRPr lang="en-US" altLang="zh-CN" sz="2000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714B91-823A-8E40-A8D0-D590E2EF8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082" y="2691916"/>
            <a:ext cx="4690677" cy="3436734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B05867-2C54-DF47-B9A7-94736C19C3E8}"/>
              </a:ext>
            </a:extLst>
          </p:cNvPr>
          <p:cNvSpPr/>
          <p:nvPr/>
        </p:nvSpPr>
        <p:spPr>
          <a:xfrm>
            <a:off x="5368987" y="2971065"/>
            <a:ext cx="355257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="1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zh-CN" altLang="en-US" b="1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zh-CN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读缺失时</a:t>
            </a:r>
            <a:endParaRPr lang="en-US" altLang="zh-CN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产生一个请求给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指示在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中有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Clean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副本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控制器将请求传递给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将内容传递给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M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和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2</a:t>
            </a:r>
          </a:p>
          <a:p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en-US" altLang="zh-CN" b="1" dirty="0">
                <a:solidFill>
                  <a:srgbClr val="222222"/>
                </a:solidFill>
                <a:latin typeface="arial" panose="020B0604020202020204" pitchFamily="34" charset="0"/>
              </a:rPr>
              <a:t>C</a:t>
            </a:r>
            <a:r>
              <a:rPr lang="en-US" altLang="zh-CN" b="1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zh-CN" altLang="en-US" b="1" dirty="0">
                <a:solidFill>
                  <a:srgbClr val="222222"/>
                </a:solidFill>
                <a:latin typeface="arial" panose="020B0604020202020204" pitchFamily="34" charset="0"/>
              </a:rPr>
              <a:t>写命中时</a:t>
            </a:r>
            <a:endParaRPr lang="en-US" altLang="zh-CN" b="1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控制器发无效命令给在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D</a:t>
            </a:r>
            <a:r>
              <a:rPr lang="en-US" altLang="zh-CN" baseline="-25000" dirty="0">
                <a:solidFill>
                  <a:srgbClr val="222222"/>
                </a:solidFill>
                <a:latin typeface="arial" panose="020B0604020202020204" pitchFamily="34" charset="0"/>
              </a:rPr>
              <a:t>1</a:t>
            </a:r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中有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  <a:p>
            <a:r>
              <a:rPr lang="zh-CN" altLang="en-US" dirty="0">
                <a:solidFill>
                  <a:srgbClr val="222222"/>
                </a:solidFill>
                <a:latin typeface="arial" panose="020B0604020202020204" pitchFamily="34" charset="0"/>
              </a:rPr>
              <a:t>     标记的所有高速缓存</a:t>
            </a:r>
            <a:endParaRPr lang="en-US" altLang="zh-CN" dirty="0">
              <a:solidFill>
                <a:srgbClr val="22222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8016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1.1 </a:t>
            </a:r>
            <a:r>
              <a:rPr lang="zh-CN" altLang="en-US" sz="2400" dirty="0"/>
              <a:t>计算与计算科学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1.2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单处理机与指令级并行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1.3</a:t>
            </a:r>
            <a:r>
              <a:rPr lang="zh-CN" altLang="en-US" sz="2400" baseline="30000" dirty="0"/>
              <a:t>*</a:t>
            </a:r>
            <a:r>
              <a:rPr lang="zh-CN" altLang="en-US" sz="2400" dirty="0"/>
              <a:t> 多核处理器与</a:t>
            </a:r>
            <a:r>
              <a:rPr lang="zh-CN" altLang="en-CN" sz="2400" dirty="0"/>
              <a:t>线程级</a:t>
            </a:r>
            <a:r>
              <a:rPr lang="zh-CN" altLang="en-US" sz="2400" dirty="0"/>
              <a:t>并行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1.4 </a:t>
            </a:r>
            <a:r>
              <a:rPr lang="zh-CN" altLang="en-US" sz="2400" dirty="0"/>
              <a:t>并行计算机体系结构</a:t>
            </a:r>
            <a:endParaRPr lang="en-US" altLang="zh-CN" sz="2400" dirty="0"/>
          </a:p>
          <a:p>
            <a:pPr marL="292608" lvl="1" indent="0">
              <a:buNone/>
            </a:pPr>
            <a:r>
              <a:rPr lang="en-US" altLang="zh-CN" sz="2000" dirty="0"/>
              <a:t>1.4.1 </a:t>
            </a:r>
            <a:r>
              <a:rPr lang="zh-CN" altLang="en-US" sz="2000" dirty="0"/>
              <a:t>并行计算机结构模型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1.4.2 </a:t>
            </a:r>
            <a:r>
              <a:rPr lang="zh-CN" altLang="en-US" sz="2000" dirty="0"/>
              <a:t>并行计算机访存模型</a:t>
            </a:r>
            <a:endParaRPr lang="en-US" altLang="zh-CN" sz="2000" dirty="0"/>
          </a:p>
          <a:p>
            <a:pPr marL="292608" lvl="1" indent="0">
              <a:buNone/>
            </a:pPr>
            <a:r>
              <a:rPr lang="en-US" altLang="zh-CN" sz="2000" dirty="0"/>
              <a:t>1.4.3</a:t>
            </a:r>
            <a:r>
              <a:rPr lang="zh-CN" altLang="en-US" sz="2000" baseline="30000" dirty="0"/>
              <a:t>*</a:t>
            </a:r>
            <a:r>
              <a:rPr lang="zh-CN" altLang="en-US" sz="2000" dirty="0"/>
              <a:t> 并行计算机存储组织</a:t>
            </a:r>
            <a:endParaRPr lang="en-US" altLang="zh-CN" sz="2000" dirty="0"/>
          </a:p>
          <a:p>
            <a:pPr marL="0" lvl="1" indent="0">
              <a:spcBef>
                <a:spcPts val="1200"/>
              </a:spcBef>
              <a:spcAft>
                <a:spcPts val="200"/>
              </a:spcAft>
              <a:buSzPct val="100000"/>
              <a:buNone/>
            </a:pPr>
            <a:r>
              <a:rPr lang="en-US" altLang="zh-CN" sz="2400" dirty="0">
                <a:solidFill>
                  <a:srgbClr val="0070C0"/>
                </a:solidFill>
              </a:rPr>
              <a:t>1.5</a:t>
            </a:r>
            <a:r>
              <a:rPr lang="zh-CN" altLang="en-US" sz="2400" dirty="0">
                <a:solidFill>
                  <a:srgbClr val="0070C0"/>
                </a:solidFill>
              </a:rPr>
              <a:t> 并行计算概述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07E1-6731-4344-8307-17ABEE22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6540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41132" y="1418242"/>
            <a:ext cx="8124496" cy="44362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并行计算（</a:t>
            </a:r>
            <a:r>
              <a:rPr lang="en-US" altLang="zh-CN" sz="2800" b="1" dirty="0"/>
              <a:t>Parallel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Computing</a:t>
            </a:r>
            <a:r>
              <a:rPr lang="zh-CN" altLang="en-US" sz="2800" b="1" dirty="0"/>
              <a:t>）：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在并行计算机上所做的计算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高性能计算  </a:t>
            </a:r>
            <a:r>
              <a:rPr lang="en-US" altLang="zh-CN" sz="2400" dirty="0"/>
              <a:t>High</a:t>
            </a:r>
            <a:r>
              <a:rPr lang="zh-CN" altLang="en-US" sz="2400" dirty="0"/>
              <a:t> </a:t>
            </a:r>
            <a:r>
              <a:rPr lang="en-US" altLang="zh-CN" sz="2400" dirty="0"/>
              <a:t>Performance</a:t>
            </a:r>
            <a:r>
              <a:rPr lang="zh-CN" altLang="en-US" sz="2400" dirty="0"/>
              <a:t> </a:t>
            </a:r>
            <a:r>
              <a:rPr lang="en-US" altLang="zh-CN" sz="2400" dirty="0"/>
              <a:t>Computing</a:t>
            </a:r>
            <a:r>
              <a:rPr lang="zh-CN" altLang="en-US" sz="2400" dirty="0"/>
              <a:t>，</a:t>
            </a:r>
            <a:r>
              <a:rPr lang="en-US" altLang="zh-CN" sz="2400" dirty="0"/>
              <a:t>HPC</a:t>
            </a:r>
          </a:p>
          <a:p>
            <a:pPr>
              <a:lnSpc>
                <a:spcPct val="150000"/>
              </a:lnSpc>
            </a:pPr>
            <a:r>
              <a:rPr lang="zh-CN" altLang="en-US" sz="2400" dirty="0"/>
              <a:t>超级计算  </a:t>
            </a:r>
            <a:r>
              <a:rPr lang="en-US" altLang="zh-CN" sz="2400" dirty="0"/>
              <a:t>Supercomputing</a:t>
            </a:r>
            <a:r>
              <a:rPr lang="zh-CN" altLang="en-US" sz="2400" dirty="0"/>
              <a:t>，超算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并行计算  </a:t>
            </a:r>
            <a:r>
              <a:rPr lang="en-CN" sz="2000" dirty="0"/>
              <a:t>≈</a:t>
            </a:r>
            <a:r>
              <a:rPr lang="zh-CN" altLang="en-US" sz="2000" dirty="0"/>
              <a:t> </a:t>
            </a:r>
            <a:r>
              <a:rPr lang="zh-CN" altLang="en-US" sz="2400" dirty="0"/>
              <a:t>  高性能计算   </a:t>
            </a:r>
            <a:r>
              <a:rPr lang="en-CN" sz="2000" dirty="0"/>
              <a:t>≈</a:t>
            </a:r>
            <a:r>
              <a:rPr lang="zh-CN" altLang="en-US" sz="2400" dirty="0"/>
              <a:t>   超级计算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670645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36269" y="1428752"/>
            <a:ext cx="7898131" cy="3681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分布式计算（</a:t>
            </a:r>
            <a:r>
              <a:rPr lang="en-US" altLang="zh-CN" sz="2800" b="1" dirty="0"/>
              <a:t>Distributed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Computing</a:t>
            </a:r>
            <a:r>
              <a:rPr lang="zh-CN" altLang="en-US" sz="2800" b="1" dirty="0"/>
              <a:t>）：</a:t>
            </a:r>
            <a:endParaRPr lang="en-US" altLang="zh-CN" sz="2800" b="1" dirty="0"/>
          </a:p>
          <a:p>
            <a:pPr>
              <a:lnSpc>
                <a:spcPct val="150000"/>
              </a:lnSpc>
            </a:pPr>
            <a:r>
              <a:rPr lang="zh-CN" altLang="en-US" sz="2800" dirty="0"/>
              <a:t>应用分布式系统</a:t>
            </a:r>
            <a:r>
              <a:rPr lang="en-US" altLang="zh-CN" sz="2800" dirty="0"/>
              <a:t>(Distributed System)</a:t>
            </a:r>
            <a:r>
              <a:rPr lang="zh-CN" altLang="en-US" sz="2800" dirty="0"/>
              <a:t>进行的计算</a:t>
            </a:r>
            <a:endParaRPr lang="en-US" altLang="zh-CN" sz="2800" dirty="0"/>
          </a:p>
          <a:p>
            <a:pPr>
              <a:lnSpc>
                <a:spcPct val="150000"/>
              </a:lnSpc>
            </a:pPr>
            <a:endParaRPr lang="en-US" altLang="zh-CN" sz="2800" dirty="0"/>
          </a:p>
          <a:p>
            <a:pPr>
              <a:lnSpc>
                <a:spcPct val="150000"/>
              </a:lnSpc>
            </a:pPr>
            <a:r>
              <a:rPr lang="zh-CN" altLang="en-US" sz="2800" b="1" dirty="0"/>
              <a:t>分布式系统</a:t>
            </a:r>
            <a:r>
              <a:rPr lang="zh-CN" altLang="en-US" sz="2800" dirty="0"/>
              <a:t>中的组件位于不同的计算机上，它们之间通过消息传递进行交流、协作，最终实现一个共同的目标。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8035961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36269" y="1428752"/>
            <a:ext cx="78981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/>
              <a:t>并行系统 </a:t>
            </a:r>
            <a:r>
              <a:rPr lang="en-US" altLang="zh-CN" sz="2800" b="1" dirty="0"/>
              <a:t>VS</a:t>
            </a:r>
            <a:r>
              <a:rPr lang="zh-CN" altLang="en-US" sz="2800" b="1" dirty="0"/>
              <a:t> 分布式系统</a:t>
            </a:r>
            <a:endParaRPr lang="en-US" altLang="zh-CN" sz="28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65057D-8ACA-6141-B003-9624F30A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6" y="2266048"/>
            <a:ext cx="9026547" cy="358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00102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36269" y="1428752"/>
            <a:ext cx="7898131" cy="46782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800" b="1" dirty="0"/>
              <a:t>计算</a:t>
            </a:r>
            <a:r>
              <a:rPr lang="zh-CN" altLang="en-US" sz="2800" b="1" dirty="0"/>
              <a:t>密集型</a:t>
            </a:r>
            <a:endParaRPr lang="en-US" altLang="zh-CN" sz="2800" b="1" dirty="0"/>
          </a:p>
          <a:p>
            <a:pPr lvl="1"/>
            <a:r>
              <a:rPr lang="zh-CN" altLang="en-US" sz="2400" dirty="0"/>
              <a:t>大型科学计算、数值模拟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US" sz="2800" b="1" dirty="0"/>
              <a:t>数据密集型</a:t>
            </a:r>
            <a:endParaRPr lang="en-US" altLang="zh-CN" sz="2800" b="1" dirty="0"/>
          </a:p>
          <a:p>
            <a:pPr lvl="1"/>
            <a:r>
              <a:rPr lang="zh-CN" altLang="en-US" sz="2400" dirty="0"/>
              <a:t>搜索引擎、数据发掘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r>
              <a:rPr lang="zh-CN" altLang="en-CN" sz="2800" b="1" dirty="0"/>
              <a:t>网络</a:t>
            </a:r>
            <a:r>
              <a:rPr lang="zh-CN" altLang="en-US" sz="2800" b="1" dirty="0"/>
              <a:t>密集型</a:t>
            </a:r>
            <a:endParaRPr lang="en-US" altLang="zh-CN" sz="2800" b="1" dirty="0"/>
          </a:p>
          <a:p>
            <a:pPr lvl="1"/>
            <a:r>
              <a:rPr lang="zh-CN" altLang="en-US" sz="2400" dirty="0"/>
              <a:t>直播、协同计算</a:t>
            </a:r>
            <a:endParaRPr lang="en-US" altLang="zh-CN" sz="2400" dirty="0"/>
          </a:p>
          <a:p>
            <a:pPr>
              <a:lnSpc>
                <a:spcPct val="150000"/>
              </a:lnSpc>
              <a:spcBef>
                <a:spcPts val="1200"/>
              </a:spcBef>
            </a:pPr>
            <a:endParaRPr lang="en-US" altLang="zh-CN" sz="2800" b="1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29711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F3156F-B299-094D-83FD-AF18DD3D4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34" y="2329115"/>
            <a:ext cx="3873570" cy="25823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B9A6DB-4460-FC49-A564-999AC7E87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536" y="1965435"/>
            <a:ext cx="3297730" cy="3768834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D172A6-6A54-5D42-B69F-7CE7A6F82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00340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36269" y="1428752"/>
            <a:ext cx="7898131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800" b="1" dirty="0"/>
              <a:t>并行</a:t>
            </a:r>
            <a:r>
              <a:rPr lang="zh-CN" altLang="en-US" sz="2800" b="1" dirty="0"/>
              <a:t>计算研究内容</a:t>
            </a:r>
            <a:endParaRPr lang="en-US" altLang="zh-CN" sz="28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并行</a:t>
            </a:r>
            <a:r>
              <a:rPr lang="zh-CN" altLang="en-CN" sz="2400" b="1" dirty="0"/>
              <a:t>计算机</a:t>
            </a:r>
            <a:endParaRPr lang="en-US" altLang="zh-CN" sz="2400" b="1" dirty="0"/>
          </a:p>
          <a:p>
            <a:pPr lvl="1"/>
            <a:r>
              <a:rPr lang="en-US" altLang="zh-CN" sz="2400" dirty="0"/>
              <a:t>	</a:t>
            </a:r>
            <a:r>
              <a:rPr lang="zh-CN" altLang="en-US" sz="2400" dirty="0"/>
              <a:t>并行计算硬件平台</a:t>
            </a:r>
            <a:endParaRPr lang="en-CN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CN" sz="2400" b="1" dirty="0"/>
              <a:t>并行</a:t>
            </a:r>
            <a:r>
              <a:rPr lang="zh-CN" altLang="en-US" sz="2400" b="1" dirty="0"/>
              <a:t>算法</a:t>
            </a:r>
            <a:endParaRPr lang="en-US" altLang="zh-CN" sz="2400" b="1" dirty="0"/>
          </a:p>
          <a:p>
            <a:pPr lvl="1"/>
            <a:r>
              <a:rPr lang="en-US" altLang="zh-CN" sz="2400" b="1" dirty="0"/>
              <a:t>	</a:t>
            </a:r>
            <a:r>
              <a:rPr lang="zh-CN" altLang="en-US" sz="2400" dirty="0"/>
              <a:t>并行搜索算法、并行排序算法、并行数值计算等</a:t>
            </a:r>
            <a:endParaRPr lang="en-US" altLang="zh-CN" sz="2400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并行编程</a:t>
            </a:r>
            <a:endParaRPr lang="en-US" altLang="zh-CN" sz="2400" b="1" dirty="0"/>
          </a:p>
          <a:p>
            <a:pPr lvl="2"/>
            <a:r>
              <a:rPr lang="en-US" altLang="zh-CN" sz="2400" dirty="0"/>
              <a:t>OpenMP</a:t>
            </a:r>
            <a:r>
              <a:rPr lang="zh-CN" altLang="en-US" sz="2400" dirty="0"/>
              <a:t>、</a:t>
            </a:r>
            <a:r>
              <a:rPr lang="en-US" altLang="zh-CN" sz="2400" dirty="0"/>
              <a:t>MPI</a:t>
            </a:r>
            <a:r>
              <a:rPr lang="zh-CN" altLang="en-US" sz="2400" dirty="0"/>
              <a:t>、</a:t>
            </a:r>
            <a:r>
              <a:rPr lang="en-US" altLang="zh-CN" sz="2400" dirty="0"/>
              <a:t>MapReduce</a:t>
            </a:r>
            <a:endParaRPr lang="en-US" altLang="zh-CN" sz="2400" b="1" dirty="0"/>
          </a:p>
          <a:p>
            <a:pPr lvl="1">
              <a:lnSpc>
                <a:spcPct val="150000"/>
              </a:lnSpc>
            </a:pPr>
            <a:r>
              <a:rPr lang="zh-CN" altLang="en-US" sz="2400" b="1" dirty="0"/>
              <a:t>并行应用</a:t>
            </a:r>
            <a:endParaRPr lang="en-US" altLang="zh-CN" sz="2400" b="1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1230539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4018AB-38C4-D145-AF29-76FCDBD814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18" y="1296783"/>
            <a:ext cx="6566514" cy="534556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6AA9205-1F30-AC41-93BB-E698A335366A}"/>
              </a:ext>
            </a:extLst>
          </p:cNvPr>
          <p:cNvSpPr/>
          <p:nvPr/>
        </p:nvSpPr>
        <p:spPr>
          <a:xfrm>
            <a:off x="3340638" y="6560664"/>
            <a:ext cx="25084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cap="all" dirty="0">
                <a:solidFill>
                  <a:srgbClr val="3D3C3F"/>
                </a:solidFill>
                <a:latin typeface="DIN" pitchFamily="2" charset="0"/>
              </a:rPr>
              <a:t>TOP500 LIST - JUNE 2020</a:t>
            </a:r>
            <a:endParaRPr lang="en-US" b="0" i="0" cap="all" dirty="0">
              <a:solidFill>
                <a:srgbClr val="3D3C3F"/>
              </a:solidFill>
              <a:effectLst/>
              <a:latin typeface="DIN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A9A6-B9E5-D949-805F-C9266F42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364" y="430429"/>
            <a:ext cx="1593509" cy="907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8779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52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A9A6-B9E5-D949-805F-C9266F427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364" y="430429"/>
            <a:ext cx="1593509" cy="907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08994C-4686-FA4A-BB79-6CC6C00437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A3FD4C1-00D4-9B49-AABE-5667F8E06F34}"/>
              </a:ext>
            </a:extLst>
          </p:cNvPr>
          <p:cNvSpPr/>
          <p:nvPr/>
        </p:nvSpPr>
        <p:spPr>
          <a:xfrm>
            <a:off x="3443422" y="6459786"/>
            <a:ext cx="22571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N" dirty="0"/>
              <a:t>ARM-Powered Fugaku</a:t>
            </a:r>
          </a:p>
        </p:txBody>
      </p:sp>
    </p:spTree>
    <p:extLst>
      <p:ext uri="{BB962C8B-B14F-4D97-AF65-F5344CB8AC3E}">
        <p14:creationId xmlns:p14="http://schemas.microsoft.com/office/powerpoint/2010/main" val="297902057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53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A9A6-B9E5-D949-805F-C9266F42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364" y="430429"/>
            <a:ext cx="1593509" cy="9071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4DCBD21-E605-D642-BE3C-E24E04A85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391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54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8CFA9A6-B9E5-D949-805F-C9266F427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6364" y="430429"/>
            <a:ext cx="1593509" cy="9071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2DCB52-B736-6B4A-92A7-46EAD077B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0429"/>
            <a:ext cx="9128681" cy="575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7846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55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8713EB-5C02-B17B-2CDC-673DE7384A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5669"/>
            <a:ext cx="9144000" cy="6080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D2AFF3-CBE2-524F-6D00-1894A3C0E5B6}"/>
              </a:ext>
            </a:extLst>
          </p:cNvPr>
          <p:cNvSpPr txBox="1"/>
          <p:nvPr/>
        </p:nvSpPr>
        <p:spPr>
          <a:xfrm>
            <a:off x="89338" y="6455579"/>
            <a:ext cx="46560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353537"/>
                </a:solidFill>
                <a:effectLst/>
                <a:latin typeface="Helvetica Neue" panose="02000503000000020004" pitchFamily="2" charset="0"/>
              </a:rPr>
              <a:t>Jean </a:t>
            </a:r>
            <a:r>
              <a:rPr lang="en-US" b="0" i="0" dirty="0" err="1">
                <a:solidFill>
                  <a:srgbClr val="353537"/>
                </a:solidFill>
                <a:effectLst/>
                <a:latin typeface="Helvetica Neue" panose="02000503000000020004" pitchFamily="2" charset="0"/>
              </a:rPr>
              <a:t>Zay</a:t>
            </a:r>
            <a:r>
              <a:rPr lang="en-US" b="0" i="0" dirty="0">
                <a:solidFill>
                  <a:srgbClr val="353537"/>
                </a:solidFill>
                <a:effectLst/>
                <a:latin typeface="Helvetica Neue" panose="02000503000000020004" pitchFamily="2" charset="0"/>
              </a:rPr>
              <a:t> is an HPE SGI 8600 compute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2093852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22934" y="1222551"/>
            <a:ext cx="7898131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800" b="1" dirty="0"/>
              <a:t>并行</a:t>
            </a:r>
            <a:r>
              <a:rPr lang="zh-CN" altLang="en-US" sz="2800" b="1" dirty="0"/>
              <a:t>计算存在的主要问题</a:t>
            </a:r>
            <a:endParaRPr lang="en-US" altLang="zh-CN" sz="2800" b="1" dirty="0"/>
          </a:p>
          <a:p>
            <a:pPr lvl="1">
              <a:lnSpc>
                <a:spcPct val="120000"/>
              </a:lnSpc>
            </a:pPr>
            <a:r>
              <a:rPr lang="zh-CN" altLang="en-CN" sz="2400" b="1" dirty="0"/>
              <a:t>存储墙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Memory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Wall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存储器访问能力与处理部件计算能力不平衡 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19B43C-BF89-524E-A712-AB9086819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572" y="3100068"/>
            <a:ext cx="6171223" cy="327563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617B5FD-4CFD-E445-9A3A-DC716D1177CF}"/>
              </a:ext>
            </a:extLst>
          </p:cNvPr>
          <p:cNvSpPr/>
          <p:nvPr/>
        </p:nvSpPr>
        <p:spPr>
          <a:xfrm>
            <a:off x="6663559" y="3005959"/>
            <a:ext cx="956441" cy="756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283FD3-EC71-804C-A263-D726421A7C67}"/>
              </a:ext>
            </a:extLst>
          </p:cNvPr>
          <p:cNvSpPr/>
          <p:nvPr/>
        </p:nvSpPr>
        <p:spPr>
          <a:xfrm>
            <a:off x="6758978" y="4716088"/>
            <a:ext cx="956441" cy="75674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7525809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678310" y="1292118"/>
            <a:ext cx="8013745" cy="19943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800" b="1" dirty="0"/>
              <a:t>并行</a:t>
            </a:r>
            <a:r>
              <a:rPr lang="zh-CN" altLang="en-US" sz="2800" b="1" dirty="0"/>
              <a:t>计算存在的主要问题</a:t>
            </a:r>
            <a:endParaRPr lang="en-US" altLang="zh-CN" sz="28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编程</a:t>
            </a:r>
            <a:r>
              <a:rPr lang="zh-CN" altLang="en-CN" sz="2400" b="1" dirty="0"/>
              <a:t>墙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Programming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Wall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系统结构复杂，同构异构并存，数据共享与消息通信模式交织，程序编写困难 </a:t>
            </a:r>
            <a:endParaRPr lang="en-US" altLang="zh-CN" sz="2400" dirty="0"/>
          </a:p>
          <a:p>
            <a:endParaRPr lang="en-US" altLang="zh-CN" sz="24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339855-1844-9741-95C7-B5D58C6AD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310" y="2932449"/>
            <a:ext cx="7993751" cy="363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6021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1B83207-875A-DF47-8924-72F7F7CED884}"/>
              </a:ext>
            </a:extLst>
          </p:cNvPr>
          <p:cNvSpPr/>
          <p:nvPr/>
        </p:nvSpPr>
        <p:spPr>
          <a:xfrm>
            <a:off x="587987" y="1246686"/>
            <a:ext cx="8013745" cy="11463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CN" sz="2800" b="1" dirty="0"/>
              <a:t>并行</a:t>
            </a:r>
            <a:r>
              <a:rPr lang="zh-CN" altLang="en-US" sz="2800" b="1" dirty="0"/>
              <a:t>计算存在的主要问题</a:t>
            </a:r>
            <a:endParaRPr lang="en-US" altLang="zh-CN" sz="2800" b="1" dirty="0"/>
          </a:p>
          <a:p>
            <a:pPr lvl="1">
              <a:lnSpc>
                <a:spcPct val="120000"/>
              </a:lnSpc>
            </a:pPr>
            <a:r>
              <a:rPr lang="zh-CN" altLang="en-US" sz="2400" b="1" dirty="0"/>
              <a:t>功耗</a:t>
            </a:r>
            <a:r>
              <a:rPr lang="zh-CN" altLang="en-CN" sz="2400" b="1" dirty="0"/>
              <a:t>墙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Power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Wall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超大规模系统总功耗越来越高</a:t>
            </a:r>
            <a:endParaRPr lang="en-US" altLang="zh-CN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8C4A13-71E0-AE48-9693-5AA19B870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93" y="2393025"/>
            <a:ext cx="4687614" cy="422793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8B09018-1E6C-9544-BC08-943F3F63525D}"/>
              </a:ext>
            </a:extLst>
          </p:cNvPr>
          <p:cNvSpPr/>
          <p:nvPr/>
        </p:nvSpPr>
        <p:spPr>
          <a:xfrm>
            <a:off x="5208411" y="6455579"/>
            <a:ext cx="28068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D3C3F"/>
                </a:solidFill>
                <a:latin typeface="DIN" pitchFamily="2" charset="0"/>
              </a:rPr>
              <a:t>Green500 Data</a:t>
            </a:r>
            <a:r>
              <a:rPr lang="zh-CN" altLang="en-US" dirty="0">
                <a:solidFill>
                  <a:srgbClr val="3D3C3F"/>
                </a:solidFill>
                <a:latin typeface="DIN" pitchFamily="2" charset="0"/>
              </a:rPr>
              <a:t> </a:t>
            </a:r>
            <a:r>
              <a:rPr lang="en-US" altLang="zh-CN" dirty="0">
                <a:solidFill>
                  <a:srgbClr val="3D3C3F"/>
                </a:solidFill>
                <a:latin typeface="DIN" pitchFamily="2" charset="0"/>
              </a:rPr>
              <a:t>—June</a:t>
            </a:r>
            <a:r>
              <a:rPr lang="zh-CN" altLang="en-US" dirty="0">
                <a:solidFill>
                  <a:srgbClr val="3D3C3F"/>
                </a:solidFill>
                <a:latin typeface="DIN" pitchFamily="2" charset="0"/>
              </a:rPr>
              <a:t> </a:t>
            </a:r>
            <a:r>
              <a:rPr lang="en-US" altLang="zh-CN" dirty="0">
                <a:solidFill>
                  <a:srgbClr val="3D3C3F"/>
                </a:solidFill>
                <a:latin typeface="DIN" pitchFamily="2" charset="0"/>
              </a:rPr>
              <a:t>2020</a:t>
            </a:r>
            <a:endParaRPr lang="en-US" b="0" i="0" dirty="0">
              <a:solidFill>
                <a:srgbClr val="3D3C3F"/>
              </a:solidFill>
              <a:effectLst/>
              <a:latin typeface="DIN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4288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59</a:t>
            </a:fld>
            <a:endParaRPr lang="zh-CN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ADF4A8-0B2D-4543-940F-B6BF5130A6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4838" y="1242719"/>
            <a:ext cx="6014324" cy="532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815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FCDD2-6495-2744-B348-FA04CCFEB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1906"/>
            <a:ext cx="9144000" cy="688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643765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60</a:t>
            </a:fld>
            <a:endParaRPr lang="zh-CN" altLang="en-US"/>
          </a:p>
        </p:txBody>
      </p:sp>
      <p:pic>
        <p:nvPicPr>
          <p:cNvPr id="1026" name="Picture 2" descr="http://www.datacenterknowledge.com/wp-content/uploads/2013/04/google-thedall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6605"/>
            <a:ext cx="9144000" cy="58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iliketowastemytime.com/sites/default/files/google-datacenter-servers-unreal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623" y="163737"/>
            <a:ext cx="9161623" cy="6101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farm3.static.flickr.com/2345/2404505335_9f06ed86ac_o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52" y="740203"/>
            <a:ext cx="8992095" cy="4356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ordlesstech.com/wp-content/uploads/2012/10/Googles-Data-Centers-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8266" y="163737"/>
            <a:ext cx="9172266" cy="65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farm4.staticflickr.com/3264/2611637092_a57b59bb6a_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40" y="246312"/>
            <a:ext cx="4812334" cy="641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505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1.5</a:t>
            </a:r>
            <a:r>
              <a:rPr lang="zh-CN" altLang="en-US" dirty="0"/>
              <a:t> 并行计算概述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61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5A1E8C-3178-334D-8495-AD30B78CB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784" y="1855893"/>
            <a:ext cx="7716432" cy="401999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7522D60-15E9-2946-A698-C93E6B341A2F}"/>
              </a:ext>
            </a:extLst>
          </p:cNvPr>
          <p:cNvSpPr/>
          <p:nvPr/>
        </p:nvSpPr>
        <p:spPr>
          <a:xfrm>
            <a:off x="520526" y="1340181"/>
            <a:ext cx="68207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超级计算机的增长速度</a:t>
            </a:r>
            <a:r>
              <a:rPr lang="en-US" altLang="zh-CN" dirty="0">
                <a:latin typeface="Helvetica" pitchFamily="2" charset="0"/>
                <a:ea typeface="SimHei" panose="02010609060101010101" pitchFamily="49" charset="-122"/>
              </a:rPr>
              <a:t>——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超过摩尔定律</a:t>
            </a:r>
            <a:r>
              <a:rPr lang="en-US" altLang="zh-CN" dirty="0">
                <a:latin typeface="Helvetica" pitchFamily="2" charset="0"/>
                <a:ea typeface="SimHei" panose="02010609060101010101" pitchFamily="49" charset="-122"/>
              </a:rPr>
              <a:t>100</a:t>
            </a:r>
            <a:r>
              <a:rPr lang="zh-CN" altLang="en-US" dirty="0">
                <a:latin typeface="SimHei" panose="02010609060101010101" pitchFamily="49" charset="-122"/>
                <a:ea typeface="SimHei" panose="02010609060101010101" pitchFamily="49" charset="-122"/>
              </a:rPr>
              <a:t>倍</a:t>
            </a:r>
            <a:endParaRPr lang="zh-CN" altLang="en-US" dirty="0">
              <a:effectLst/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29BA67-BF8E-5840-91E3-43235C3C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2653" y="5742869"/>
            <a:ext cx="15494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2485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892786" y="2812210"/>
            <a:ext cx="7543800" cy="9071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2BF9E-6F3D-5E46-9D74-4BD9D1B5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05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02E242B-E910-B444-A6E8-563A0727E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Picture 5" descr="bill_gates_01.jpg">
            <a:extLst>
              <a:ext uri="{FF2B5EF4-FFF2-40B4-BE49-F238E27FC236}">
                <a16:creationId xmlns:a16="http://schemas.microsoft.com/office/drawing/2014/main" id="{B045EF4E-E3EB-8A42-B17B-3E4B4DCF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079" y="1459680"/>
            <a:ext cx="6613842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ular Callout 4">
            <a:extLst>
              <a:ext uri="{FF2B5EF4-FFF2-40B4-BE49-F238E27FC236}">
                <a16:creationId xmlns:a16="http://schemas.microsoft.com/office/drawing/2014/main" id="{BF581E01-46DE-AC40-BD95-73DAB585D3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83384" y="2175642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solidFill>
            <a:schemeClr val="accent1">
              <a:lumMod val="75000"/>
            </a:schemeClr>
          </a:solidFill>
          <a:ln w="9525" algn="ctr">
            <a:solidFill>
              <a:schemeClr val="bg2"/>
            </a:solidFill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640K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2668666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5F211F-F9D6-604F-B9AC-CA2933C80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558" y="1532320"/>
            <a:ext cx="6484883" cy="32424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E840436-835C-CE45-ADAF-133EC28F05F7}"/>
              </a:ext>
            </a:extLst>
          </p:cNvPr>
          <p:cNvSpPr/>
          <p:nvPr/>
        </p:nvSpPr>
        <p:spPr>
          <a:xfrm>
            <a:off x="275108" y="4955626"/>
            <a:ext cx="86395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414141"/>
                </a:solidFill>
                <a:latin typeface="-apple-system"/>
              </a:rPr>
              <a:t>B</a:t>
            </a:r>
            <a:r>
              <a:rPr lang="en-CN" altLang="zh-CN" b="1" dirty="0">
                <a:solidFill>
                  <a:srgbClr val="414141"/>
                </a:solidFill>
                <a:latin typeface="-apple-system"/>
              </a:rPr>
              <a:t>ERT</a:t>
            </a:r>
            <a:r>
              <a:rPr lang="en-US" altLang="zh-CN" b="1" dirty="0">
                <a:solidFill>
                  <a:srgbClr val="414141"/>
                </a:solidFill>
                <a:latin typeface="-apple-system"/>
              </a:rPr>
              <a:t>:</a:t>
            </a:r>
            <a:r>
              <a:rPr lang="zh-CN" altLang="en-US" b="1" dirty="0">
                <a:solidFill>
                  <a:srgbClr val="414141"/>
                </a:solidFill>
                <a:latin typeface="-apple-system"/>
              </a:rPr>
              <a:t>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12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层、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768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个隐藏单元，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8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亿词量数据集，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40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个 </a:t>
            </a:r>
            <a:r>
              <a:rPr lang="en-US" dirty="0">
                <a:solidFill>
                  <a:srgbClr val="414141"/>
                </a:solidFill>
                <a:latin typeface="-apple-system"/>
              </a:rPr>
              <a:t>Epoch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，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8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块 </a:t>
            </a:r>
            <a:r>
              <a:rPr lang="en-US" dirty="0">
                <a:solidFill>
                  <a:srgbClr val="414141"/>
                </a:solidFill>
                <a:latin typeface="-apple-system"/>
              </a:rPr>
              <a:t>P100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 一个月</a:t>
            </a:r>
            <a:endParaRPr lang="en-US" altLang="zh-CN" dirty="0">
              <a:solidFill>
                <a:srgbClr val="414141"/>
              </a:solidFill>
              <a:latin typeface="-apple-system"/>
            </a:endParaRPr>
          </a:p>
          <a:p>
            <a:r>
              <a:rPr lang="en-US" b="1" dirty="0"/>
              <a:t>BERT</a:t>
            </a:r>
            <a:r>
              <a:rPr lang="en-US" b="1" dirty="0">
                <a:solidFill>
                  <a:srgbClr val="414141"/>
                </a:solidFill>
                <a:latin typeface="-apple-system"/>
              </a:rPr>
              <a:t>-Large</a:t>
            </a:r>
            <a:r>
              <a:rPr lang="en-US" altLang="zh-CN" b="1" dirty="0">
                <a:solidFill>
                  <a:srgbClr val="414141"/>
                </a:solidFill>
                <a:latin typeface="-apple-system"/>
              </a:rPr>
              <a:t>:</a:t>
            </a:r>
            <a:r>
              <a:rPr lang="zh-CN" altLang="en-US" b="1" dirty="0">
                <a:solidFill>
                  <a:srgbClr val="414141"/>
                </a:solidFill>
                <a:latin typeface="-apple-system"/>
              </a:rPr>
              <a:t> 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24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层、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2014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个隐藏单元，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33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亿词量，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40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个 </a:t>
            </a:r>
            <a:r>
              <a:rPr lang="en-US" dirty="0">
                <a:solidFill>
                  <a:srgbClr val="414141"/>
                </a:solidFill>
                <a:latin typeface="-apple-system"/>
              </a:rPr>
              <a:t>Epoch，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8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块 </a:t>
            </a:r>
            <a:r>
              <a:rPr lang="en-US" dirty="0">
                <a:solidFill>
                  <a:srgbClr val="414141"/>
                </a:solidFill>
                <a:latin typeface="-apple-system"/>
              </a:rPr>
              <a:t>P100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  </a:t>
            </a:r>
            <a:r>
              <a:rPr lang="en-US" altLang="zh-CN" dirty="0">
                <a:solidFill>
                  <a:srgbClr val="414141"/>
                </a:solidFill>
                <a:latin typeface="-apple-system"/>
              </a:rPr>
              <a:t>1 </a:t>
            </a:r>
            <a:r>
              <a:rPr lang="zh-CN" altLang="en-US" dirty="0">
                <a:solidFill>
                  <a:srgbClr val="414141"/>
                </a:solidFill>
                <a:latin typeface="-apple-system"/>
              </a:rPr>
              <a:t>年？</a:t>
            </a:r>
            <a:endParaRPr lang="en-C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BB8B-321A-3D40-91B5-8BB5EAAB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038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 </a:t>
            </a:r>
            <a:r>
              <a:rPr lang="zh-CN" altLang="en-US" dirty="0"/>
              <a:t>计算与计算科学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EBB8B-321A-3D40-91B5-8BB5EAAB5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026" name="Picture 2" descr="What is ChatGPT: Beginners Guide to Using the AI Chatbot - Metaroids">
            <a:extLst>
              <a:ext uri="{FF2B5EF4-FFF2-40B4-BE49-F238E27FC236}">
                <a16:creationId xmlns:a16="http://schemas.microsoft.com/office/drawing/2014/main" id="{7B3A5FDE-0E9A-DC13-4A8D-B462A5854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82" y="1412875"/>
            <a:ext cx="4573800" cy="20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AAE147-B016-9088-AC9A-EF6ACDEC93FF}"/>
              </a:ext>
            </a:extLst>
          </p:cNvPr>
          <p:cNvSpPr txBox="1"/>
          <p:nvPr/>
        </p:nvSpPr>
        <p:spPr>
          <a:xfrm>
            <a:off x="730469" y="4203402"/>
            <a:ext cx="7299434" cy="875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CN" dirty="0"/>
              <a:t>OPT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 </a:t>
            </a:r>
            <a:r>
              <a:rPr lang="en-CN" dirty="0"/>
              <a:t>992块NVIDIA A100 80G GPU</a:t>
            </a:r>
            <a:r>
              <a:rPr lang="zh-CN" altLang="en-US" dirty="0"/>
              <a:t>，训练时间</a:t>
            </a:r>
            <a:r>
              <a:rPr lang="en-US" altLang="zh-CN" dirty="0"/>
              <a:t>2</a:t>
            </a:r>
            <a:r>
              <a:rPr lang="zh-CN" altLang="en-US" dirty="0"/>
              <a:t>个月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dirty="0"/>
              <a:t>BLOOM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384</a:t>
            </a:r>
            <a:r>
              <a:rPr lang="zh-CN" altLang="en-US" dirty="0"/>
              <a:t>块 </a:t>
            </a:r>
            <a:r>
              <a:rPr lang="en-US" altLang="zh-CN" dirty="0"/>
              <a:t>NVIDIA A100 80G GPU</a:t>
            </a:r>
            <a:r>
              <a:rPr lang="zh-CN" altLang="en-US" dirty="0"/>
              <a:t>，训练时间</a:t>
            </a:r>
            <a:r>
              <a:rPr lang="en-US" altLang="zh-CN" dirty="0"/>
              <a:t>3.5</a:t>
            </a:r>
            <a:r>
              <a:rPr lang="zh-CN" altLang="en-US" dirty="0"/>
              <a:t>个月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6082393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2183</TotalTime>
  <Words>2251</Words>
  <Application>Microsoft Macintosh PowerPoint</Application>
  <PresentationFormat>On-screen Show (4:3)</PresentationFormat>
  <Paragraphs>337</Paragraphs>
  <Slides>62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6" baseType="lpstr">
      <vt:lpstr>-apple-system</vt:lpstr>
      <vt:lpstr>intel-clear</vt:lpstr>
      <vt:lpstr>SimHei</vt:lpstr>
      <vt:lpstr>SimSun</vt:lpstr>
      <vt:lpstr>Arial</vt:lpstr>
      <vt:lpstr>Arial</vt:lpstr>
      <vt:lpstr>Calibri</vt:lpstr>
      <vt:lpstr>Calibri Light</vt:lpstr>
      <vt:lpstr>DIN</vt:lpstr>
      <vt:lpstr>Helvetica</vt:lpstr>
      <vt:lpstr>Helvetica Neue</vt:lpstr>
      <vt:lpstr>Roboto Slab</vt:lpstr>
      <vt:lpstr>Wingdings</vt:lpstr>
      <vt:lpstr>回顾</vt:lpstr>
      <vt:lpstr>并行和分布式计算 Parallel and Distributed Computing  第 1 讲 并行计算与并行计算机结构模型 </vt:lpstr>
      <vt:lpstr>目录</vt:lpstr>
      <vt:lpstr>1.1 计算与计算科学</vt:lpstr>
      <vt:lpstr>1.1 计算与计算科学</vt:lpstr>
      <vt:lpstr>1.1 计算与计算科学</vt:lpstr>
      <vt:lpstr>1.5 并行计算概述</vt:lpstr>
      <vt:lpstr>1.1 计算与计算科学</vt:lpstr>
      <vt:lpstr>1.1 计算与计算科学</vt:lpstr>
      <vt:lpstr>1.1 计算与计算科学</vt:lpstr>
      <vt:lpstr>1.1 计算与计算科学</vt:lpstr>
      <vt:lpstr>1.1 计算与计算科学</vt:lpstr>
      <vt:lpstr>1.1 计算与计算科学</vt:lpstr>
      <vt:lpstr>目录</vt:lpstr>
      <vt:lpstr>1.2 单处理机与指令级并行</vt:lpstr>
      <vt:lpstr>1.2 单处理机与指令级并行</vt:lpstr>
      <vt:lpstr>目录</vt:lpstr>
      <vt:lpstr>1.3 多核处理器与线程级并行</vt:lpstr>
      <vt:lpstr>1.3 多核处理器与线程级并行</vt:lpstr>
      <vt:lpstr>1.3 多核处理器与线程级并行</vt:lpstr>
      <vt:lpstr>目录</vt:lpstr>
      <vt:lpstr>1.4 并行计算机体系结构</vt:lpstr>
      <vt:lpstr>1.4.1 并行计算机结构模型</vt:lpstr>
      <vt:lpstr>1.4.1 并行计算机结构模型</vt:lpstr>
      <vt:lpstr>1.4.1 并行计算机结构模型</vt:lpstr>
      <vt:lpstr>1.4.1 并行计算机结构模型</vt:lpstr>
      <vt:lpstr>1.4.1 并行计算机结构模型</vt:lpstr>
      <vt:lpstr>1.4.1 并行计算机结构模型</vt:lpstr>
      <vt:lpstr>1.4.1 并行计算机结构模型</vt:lpstr>
      <vt:lpstr>1.4.1 并行计算机结构模型</vt:lpstr>
      <vt:lpstr>1.4.2 并行计算机访存模型</vt:lpstr>
      <vt:lpstr>1.4.2 并行计算机访存模型</vt:lpstr>
      <vt:lpstr>1.4.2 并行计算机访存模型</vt:lpstr>
      <vt:lpstr>1.4.2 并行计算机访存模型</vt:lpstr>
      <vt:lpstr>1.4.2 并行计算机访存模型</vt:lpstr>
      <vt:lpstr>1.4.2 并行计算机访存模型</vt:lpstr>
      <vt:lpstr>1.4.2 并行计算机访存模型</vt:lpstr>
      <vt:lpstr>1.4.2 并行计算机访存模型</vt:lpstr>
      <vt:lpstr>1.4.2 并行计算机访存模型</vt:lpstr>
      <vt:lpstr>1.4.3 并行计算机存储组织</vt:lpstr>
      <vt:lpstr>1.4.3 并行计算机存储组织</vt:lpstr>
      <vt:lpstr>1.4.3 并行计算机存储组织</vt:lpstr>
      <vt:lpstr>1.4.3 并行计算机存储组织</vt:lpstr>
      <vt:lpstr>1.4.3 并行计算机存储组织</vt:lpstr>
      <vt:lpstr>1.4.3 并行计算机存储组织</vt:lpstr>
      <vt:lpstr>目录</vt:lpstr>
      <vt:lpstr>1.5 并行计算概述</vt:lpstr>
      <vt:lpstr>1.5 并行计算概述</vt:lpstr>
      <vt:lpstr>1.5 并行计算概述</vt:lpstr>
      <vt:lpstr>1.5 并行计算概述</vt:lpstr>
      <vt:lpstr>1.5 并行计算概述</vt:lpstr>
      <vt:lpstr>1.5 并行计算概述</vt:lpstr>
      <vt:lpstr>1.5 并行计算概述</vt:lpstr>
      <vt:lpstr>1.5 并行计算概述</vt:lpstr>
      <vt:lpstr>1.5 并行计算概述</vt:lpstr>
      <vt:lpstr>PowerPoint Presentation</vt:lpstr>
      <vt:lpstr>1.5 并行计算概述</vt:lpstr>
      <vt:lpstr>1.5 并行计算概述</vt:lpstr>
      <vt:lpstr>1.5 并行计算概述</vt:lpstr>
      <vt:lpstr>1.5 并行计算概述</vt:lpstr>
      <vt:lpstr>PowerPoint Presentation</vt:lpstr>
      <vt:lpstr>1.5 并行计算概述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分布式系统 Distributed Systems  第 0 章 课程介绍 Chapter 0  Course Syllabus</dc:title>
  <dc:creator>Qi Zhang</dc:creator>
  <cp:lastModifiedBy>Qi Zhang</cp:lastModifiedBy>
  <cp:revision>98</cp:revision>
  <dcterms:created xsi:type="dcterms:W3CDTF">2013-07-16T11:50:30Z</dcterms:created>
  <dcterms:modified xsi:type="dcterms:W3CDTF">2023-09-06T02:01:03Z</dcterms:modified>
</cp:coreProperties>
</file>